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33"/>
  </p:notesMasterIdLst>
  <p:sldIdLst>
    <p:sldId id="257" r:id="rId2"/>
    <p:sldId id="304" r:id="rId3"/>
    <p:sldId id="263" r:id="rId4"/>
    <p:sldId id="258" r:id="rId5"/>
    <p:sldId id="268" r:id="rId6"/>
    <p:sldId id="287" r:id="rId7"/>
    <p:sldId id="314" r:id="rId8"/>
    <p:sldId id="319" r:id="rId9"/>
    <p:sldId id="320" r:id="rId10"/>
    <p:sldId id="315" r:id="rId11"/>
    <p:sldId id="288" r:id="rId12"/>
    <p:sldId id="289" r:id="rId13"/>
    <p:sldId id="316" r:id="rId14"/>
    <p:sldId id="290" r:id="rId15"/>
    <p:sldId id="317" r:id="rId16"/>
    <p:sldId id="312" r:id="rId17"/>
    <p:sldId id="310" r:id="rId18"/>
    <p:sldId id="294" r:id="rId19"/>
    <p:sldId id="321" r:id="rId20"/>
    <p:sldId id="293" r:id="rId21"/>
    <p:sldId id="296" r:id="rId22"/>
    <p:sldId id="297" r:id="rId23"/>
    <p:sldId id="307" r:id="rId24"/>
    <p:sldId id="298" r:id="rId25"/>
    <p:sldId id="299" r:id="rId26"/>
    <p:sldId id="300" r:id="rId27"/>
    <p:sldId id="301" r:id="rId28"/>
    <p:sldId id="318" r:id="rId29"/>
    <p:sldId id="302" r:id="rId30"/>
    <p:sldId id="260" r:id="rId31"/>
    <p:sldId id="267" r:id="rId32"/>
  </p:sldIdLst>
  <p:sldSz cx="12192000" cy="6858000"/>
  <p:notesSz cx="6858000" cy="9144000"/>
  <p:embeddedFontLst>
    <p:embeddedFont>
      <p:font typeface="Bahnschrift SemiBold" panose="020B0502040204020203" pitchFamily="34" charset="0"/>
      <p:bold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Helvetica" panose="020B0604020202020204" pitchFamily="34" charset="0"/>
      <p:regular r:id="rId40"/>
      <p:bold r:id="rId41"/>
      <p:italic r:id="rId42"/>
      <p:boldItalic r:id="rId43"/>
    </p:embeddedFont>
    <p:embeddedFont>
      <p:font typeface="나눔스퀘어 Bold" panose="020B0600000101010101" pitchFamily="50" charset="-127"/>
      <p:bold r:id="rId44"/>
    </p:embeddedFont>
    <p:embeddedFont>
      <p:font typeface="나눔스퀘어 ExtraBold" panose="020B0600000101010101" pitchFamily="50" charset="-127"/>
      <p:bold r:id="rId45"/>
    </p:embeddedFont>
    <p:embeddedFont>
      <p:font typeface="맑은 고딕" panose="020B0503020000020004" pitchFamily="50" charset="-127"/>
      <p:regular r:id="rId46"/>
      <p:bold r:id="rId4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신기정" initials="신" lastIdx="1" clrIdx="0">
    <p:extLst>
      <p:ext uri="{19B8F6BF-5375-455C-9EA6-DF929625EA0E}">
        <p15:presenceInfo xmlns:p15="http://schemas.microsoft.com/office/powerpoint/2012/main" userId="S-1-5-21-2175328584-159148428-1653272720-1004" providerId="AD"/>
      </p:ext>
    </p:extLst>
  </p:cmAuthor>
  <p:cmAuthor id="2" name="user" initials="u" lastIdx="1" clrIdx="1">
    <p:extLst>
      <p:ext uri="{19B8F6BF-5375-455C-9EA6-DF929625EA0E}">
        <p15:presenceInfo xmlns:p15="http://schemas.microsoft.com/office/powerpoint/2012/main" userId="6b8fdf1472c51e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85190"/>
    <a:srgbClr val="6E75A7"/>
    <a:srgbClr val="2F528F"/>
    <a:srgbClr val="FF2955"/>
    <a:srgbClr val="2C7BB6"/>
    <a:srgbClr val="ABD9E9"/>
    <a:srgbClr val="FDAE61"/>
    <a:srgbClr val="D7191C"/>
    <a:srgbClr val="BB9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4" autoAdjust="0"/>
    <p:restoredTop sz="68483" autoAdjust="0"/>
  </p:normalViewPr>
  <p:slideViewPr>
    <p:cSldViewPr snapToGrid="0">
      <p:cViewPr varScale="1">
        <p:scale>
          <a:sx n="77" d="100"/>
          <a:sy n="77" d="100"/>
        </p:scale>
        <p:origin x="2118"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4042"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744E0-49C8-4F58-B96C-4E75B14775D6}" type="datetimeFigureOut">
              <a:rPr lang="ko-KR" altLang="en-US" smtClean="0"/>
              <a:t>2024-08-29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CB3B5-9B26-44F7-9CE0-1310C5C63FA9}" type="slidenum">
              <a:rPr lang="ko-KR" altLang="en-US" smtClean="0"/>
              <a:t>‹#›</a:t>
            </a:fld>
            <a:endParaRPr lang="ko-KR" altLang="en-US"/>
          </a:p>
        </p:txBody>
      </p:sp>
    </p:spTree>
    <p:extLst>
      <p:ext uri="{BB962C8B-B14F-4D97-AF65-F5344CB8AC3E}">
        <p14:creationId xmlns:p14="http://schemas.microsoft.com/office/powerpoint/2010/main" val="198320124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Hello, I am Taehyung from KAIST. It is an honor to present my paper at KDD. The title of our research track paper is ’Compact decomposition of irregular tensors for data compression: from sparse to dense to high-order tensors’. This is a joint work with </a:t>
            </a:r>
            <a:r>
              <a:rPr lang="en-US" altLang="ko-KR" sz="1200" kern="1200" dirty="0" err="1">
                <a:solidFill>
                  <a:schemeClr val="tx1"/>
                </a:solidFill>
                <a:effectLst/>
                <a:latin typeface="+mn-lt"/>
                <a:ea typeface="+mn-ea"/>
                <a:cs typeface="+mn-cs"/>
              </a:rPr>
              <a:t>Jihoon</a:t>
            </a:r>
            <a:r>
              <a:rPr lang="en-US" altLang="ko-KR" sz="1200" kern="1200" dirty="0">
                <a:solidFill>
                  <a:schemeClr val="tx1"/>
                </a:solidFill>
                <a:effectLst/>
                <a:latin typeface="+mn-lt"/>
                <a:ea typeface="+mn-ea"/>
                <a:cs typeface="+mn-cs"/>
              </a:rPr>
              <a:t>, </a:t>
            </a:r>
            <a:r>
              <a:rPr lang="en-US" altLang="ko-KR" sz="1200" kern="1200" dirty="0" err="1">
                <a:solidFill>
                  <a:schemeClr val="tx1"/>
                </a:solidFill>
                <a:effectLst/>
                <a:latin typeface="+mn-lt"/>
                <a:ea typeface="+mn-ea"/>
                <a:cs typeface="+mn-cs"/>
              </a:rPr>
              <a:t>Jinhong</a:t>
            </a:r>
            <a:r>
              <a:rPr lang="en-US" altLang="ko-KR" sz="1200" kern="1200" dirty="0">
                <a:solidFill>
                  <a:schemeClr val="tx1"/>
                </a:solidFill>
                <a:effectLst/>
                <a:latin typeface="+mn-lt"/>
                <a:ea typeface="+mn-ea"/>
                <a:cs typeface="+mn-cs"/>
              </a:rPr>
              <a:t>, Jun-Gi, and my advisor </a:t>
            </a:r>
            <a:r>
              <a:rPr lang="en-US" altLang="ko-KR" sz="1200" kern="1200" dirty="0" err="1">
                <a:solidFill>
                  <a:schemeClr val="tx1"/>
                </a:solidFill>
                <a:effectLst/>
                <a:latin typeface="+mn-lt"/>
                <a:ea typeface="+mn-ea"/>
                <a:cs typeface="+mn-cs"/>
              </a:rPr>
              <a:t>Kijung</a:t>
            </a:r>
            <a:r>
              <a:rPr lang="en-US" altLang="ko-KR" sz="1200" kern="1200" dirty="0">
                <a:solidFill>
                  <a:schemeClr val="tx1"/>
                </a:solidFill>
                <a:effectLst/>
                <a:latin typeface="+mn-lt"/>
                <a:ea typeface="+mn-ea"/>
                <a:cs typeface="+mn-cs"/>
              </a:rPr>
              <a: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a:t>
            </a:fld>
            <a:endParaRPr lang="ko-KR" altLang="en-US"/>
          </a:p>
        </p:txBody>
      </p:sp>
    </p:spTree>
    <p:extLst>
      <p:ext uri="{BB962C8B-B14F-4D97-AF65-F5344CB8AC3E}">
        <p14:creationId xmlns:p14="http://schemas.microsoft.com/office/powerpoint/2010/main" val="2371981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From a compression perspective, aforementioned factor matrices can be stored as the compressed output instead of the input irregular tensor.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10</a:t>
            </a:fld>
            <a:endParaRPr lang="ko-KR" altLang="en-US"/>
          </a:p>
        </p:txBody>
      </p:sp>
    </p:spTree>
    <p:extLst>
      <p:ext uri="{BB962C8B-B14F-4D97-AF65-F5344CB8AC3E}">
        <p14:creationId xmlns:p14="http://schemas.microsoft.com/office/powerpoint/2010/main" val="145095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Let’s move on to the proposed method of the paper.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934F5E35-306C-4B94-BC12-8157FE4BDC36}" type="slidenum">
              <a:rPr lang="ko-KR" altLang="en-US" smtClean="0"/>
              <a:t>11</a:t>
            </a:fld>
            <a:endParaRPr lang="ko-KR" altLang="en-US"/>
          </a:p>
        </p:txBody>
      </p:sp>
    </p:spTree>
    <p:extLst>
      <p:ext uri="{BB962C8B-B14F-4D97-AF65-F5344CB8AC3E}">
        <p14:creationId xmlns:p14="http://schemas.microsoft.com/office/powerpoint/2010/main" val="238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proposed Light-IT and Light-IT++, lossy compression algorithms for irregular tensors, built upon PARAFAC2. We find several challenges while developing our algorithms. The first question is, compactness; how can we compress irregular tensors compactly. Second, expressiveness; how can we increase the expression power of PARAFAC2. Third, how can we efficiently compress sparse irregular tensors. Finally, how can we compress higher-order irregular tensors.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12</a:t>
            </a:fld>
            <a:endParaRPr lang="ko-KR" altLang="en-US"/>
          </a:p>
        </p:txBody>
      </p:sp>
    </p:spTree>
    <p:extLst>
      <p:ext uri="{BB962C8B-B14F-4D97-AF65-F5344CB8AC3E}">
        <p14:creationId xmlns:p14="http://schemas.microsoft.com/office/powerpoint/2010/main" val="217678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From now on, an input irregular tensor will be located in the right side for the ease of visualization. PARAFAC2 gives a first mode matrix for each slice of an irregular tensor. Here, saving all the 1</a:t>
            </a:r>
            <a:r>
              <a:rPr lang="en-US" altLang="ko-KR" sz="1200" kern="1200" baseline="30000" dirty="0">
                <a:solidFill>
                  <a:schemeClr val="tx1"/>
                </a:solidFill>
                <a:effectLst/>
                <a:latin typeface="+mn-lt"/>
                <a:ea typeface="+mn-ea"/>
                <a:cs typeface="+mn-cs"/>
              </a:rPr>
              <a:t>st</a:t>
            </a:r>
            <a:r>
              <a:rPr lang="en-US" altLang="ko-KR" sz="1200" kern="1200" dirty="0">
                <a:solidFill>
                  <a:schemeClr val="tx1"/>
                </a:solidFill>
                <a:effectLst/>
                <a:latin typeface="+mn-lt"/>
                <a:ea typeface="+mn-ea"/>
                <a:cs typeface="+mn-cs"/>
              </a:rPr>
              <a:t> mode factor matrices becomes a memory bottleneck. How can we make the compression result more compact?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13</a:t>
            </a:fld>
            <a:endParaRPr lang="ko-KR" altLang="en-US"/>
          </a:p>
        </p:txBody>
      </p:sp>
    </p:spTree>
    <p:extLst>
      <p:ext uri="{BB962C8B-B14F-4D97-AF65-F5344CB8AC3E}">
        <p14:creationId xmlns:p14="http://schemas.microsoft.com/office/powerpoint/2010/main" val="98592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We use a single learnable vocabulary matrix instead of multiple different 1st mode factor matrices. Then, the first mode factor matrix for each slice is constructed from the vocabulary matrix by mappings. We called this method as Light-IT and the approximation process of Light-IT is the same as PARAFAC2.</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14</a:t>
            </a:fld>
            <a:endParaRPr lang="ko-KR" altLang="en-US"/>
          </a:p>
        </p:txBody>
      </p:sp>
    </p:spTree>
    <p:extLst>
      <p:ext uri="{BB962C8B-B14F-4D97-AF65-F5344CB8AC3E}">
        <p14:creationId xmlns:p14="http://schemas.microsoft.com/office/powerpoint/2010/main" val="288763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The compressed results of Light-IT are given as follows. Unlike PARAFAC2 decomposition, only a single factor matrix per mode is required. Mappings between the rows of the vocabulary matrix and the rows of the 1</a:t>
            </a:r>
            <a:r>
              <a:rPr lang="en-US" altLang="ko-KR" sz="1200" kern="1200" baseline="30000" dirty="0">
                <a:solidFill>
                  <a:schemeClr val="tx1"/>
                </a:solidFill>
                <a:effectLst/>
                <a:latin typeface="+mn-lt"/>
                <a:ea typeface="+mn-ea"/>
                <a:cs typeface="+mn-cs"/>
              </a:rPr>
              <a:t>st</a:t>
            </a:r>
            <a:r>
              <a:rPr lang="en-US" altLang="ko-KR" sz="1200" kern="1200" dirty="0">
                <a:solidFill>
                  <a:schemeClr val="tx1"/>
                </a:solidFill>
                <a:effectLst/>
                <a:latin typeface="+mn-lt"/>
                <a:ea typeface="+mn-ea"/>
                <a:cs typeface="+mn-cs"/>
              </a:rPr>
              <a:t> mode factor matrices are further compressed by Huffman encoding since they are integer values.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15</a:t>
            </a:fld>
            <a:endParaRPr lang="ko-KR" altLang="en-US"/>
          </a:p>
        </p:txBody>
      </p:sp>
    </p:spTree>
    <p:extLst>
      <p:ext uri="{BB962C8B-B14F-4D97-AF65-F5344CB8AC3E}">
        <p14:creationId xmlns:p14="http://schemas.microsoft.com/office/powerpoint/2010/main" val="67490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Still, the expression abilities of PARAFAC2 and Light-IT can be limited. Each entry of an irregular tensor is approximated by the weighted products of feature vectors. It fails to capture the relationships between different features.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16</a:t>
            </a:fld>
            <a:endParaRPr lang="ko-KR" altLang="en-US"/>
          </a:p>
        </p:txBody>
      </p:sp>
    </p:spTree>
    <p:extLst>
      <p:ext uri="{BB962C8B-B14F-4D97-AF65-F5344CB8AC3E}">
        <p14:creationId xmlns:p14="http://schemas.microsoft.com/office/powerpoint/2010/main" val="281381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Light-IT++ extends Light-IT with a core tensor. It incorporates a core tensor into approximations to capture relationships between different features, enhancing the expressiveness of the model. As you can see in the right figure, Light-IT++ considers relationships between different features when approximating an entry of the irregular tensor.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17</a:t>
            </a:fld>
            <a:endParaRPr lang="ko-KR" altLang="en-US"/>
          </a:p>
        </p:txBody>
      </p:sp>
    </p:spTree>
    <p:extLst>
      <p:ext uri="{BB962C8B-B14F-4D97-AF65-F5344CB8AC3E}">
        <p14:creationId xmlns:p14="http://schemas.microsoft.com/office/powerpoint/2010/main" val="77278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In the case of Light-IT, we used gradient descents for updating the factor matrices with the loss as a squared error. Note that mappings can be also made differentiable. The mappings in Light-IT++ is fixed from that obtained from Light-IT. We used Alternating Least Square (ALS) for updating the factor matrices and a core tensor one by one.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18</a:t>
            </a:fld>
            <a:endParaRPr lang="ko-KR" altLang="en-US"/>
          </a:p>
        </p:txBody>
      </p:sp>
    </p:spTree>
    <p:extLst>
      <p:ext uri="{BB962C8B-B14F-4D97-AF65-F5344CB8AC3E}">
        <p14:creationId xmlns:p14="http://schemas.microsoft.com/office/powerpoint/2010/main" val="41035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Many real-world irregular tensors are sparse with most entries being zero. We exploit the sparsity of such sparse tensors for the efficient computation. For instance, let’s consider the case of computing the loss of Light-IT. Naïve computation is computing loss for each entry, which takes time proportional to the number of entries in the tensor. The key idea is to compute the losses for zero-entries in a closed-from. Then, we only need to compute the losses for non-zero entries, which takes time proportional to the number of non-zero entries in the irregular tensor.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19</a:t>
            </a:fld>
            <a:endParaRPr lang="ko-KR" altLang="en-US"/>
          </a:p>
        </p:txBody>
      </p:sp>
    </p:spTree>
    <p:extLst>
      <p:ext uri="{BB962C8B-B14F-4D97-AF65-F5344CB8AC3E}">
        <p14:creationId xmlns:p14="http://schemas.microsoft.com/office/powerpoint/2010/main" val="329307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A regular tensor is a multi-dimensional array. A vector is a 1-order tensor, a matrix is a 2-order tensor, and tensors in general can have higher orders. In this work, we assume tensors of real values.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a:t>
            </a:fld>
            <a:endParaRPr lang="ko-KR" altLang="en-US"/>
          </a:p>
        </p:txBody>
      </p:sp>
    </p:spTree>
    <p:extLst>
      <p:ext uri="{BB962C8B-B14F-4D97-AF65-F5344CB8AC3E}">
        <p14:creationId xmlns:p14="http://schemas.microsoft.com/office/powerpoint/2010/main" val="38827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Our methods are applicable to irregular tensors of any order. This figure shows the compression results for a 4-order irregular tensor. There are a single factor matrix for each mode, and integer mappings which will be </a:t>
            </a:r>
            <a:r>
              <a:rPr lang="en-US" altLang="ko-KR" sz="1200" kern="1200" dirty="0" err="1">
                <a:solidFill>
                  <a:schemeClr val="tx1"/>
                </a:solidFill>
                <a:effectLst/>
                <a:latin typeface="+mn-lt"/>
                <a:ea typeface="+mn-ea"/>
                <a:cs typeface="+mn-cs"/>
              </a:rPr>
              <a:t>futher</a:t>
            </a:r>
            <a:r>
              <a:rPr lang="en-US" altLang="ko-KR" sz="1200" kern="1200" dirty="0">
                <a:solidFill>
                  <a:schemeClr val="tx1"/>
                </a:solidFill>
                <a:effectLst/>
                <a:latin typeface="+mn-lt"/>
                <a:ea typeface="+mn-ea"/>
                <a:cs typeface="+mn-cs"/>
              </a:rPr>
              <a:t> compressed by Huffman encoding. For optimization, we carefully </a:t>
            </a:r>
            <a:r>
              <a:rPr lang="en-US" altLang="ko-KR" sz="1200" kern="1200" dirty="0" err="1">
                <a:solidFill>
                  <a:schemeClr val="tx1"/>
                </a:solidFill>
                <a:effectLst/>
                <a:latin typeface="+mn-lt"/>
                <a:ea typeface="+mn-ea"/>
                <a:cs typeface="+mn-cs"/>
              </a:rPr>
              <a:t>matricize</a:t>
            </a:r>
            <a:r>
              <a:rPr lang="en-US" altLang="ko-KR" sz="1200" kern="1200" dirty="0">
                <a:solidFill>
                  <a:schemeClr val="tx1"/>
                </a:solidFill>
                <a:effectLst/>
                <a:latin typeface="+mn-lt"/>
                <a:ea typeface="+mn-ea"/>
                <a:cs typeface="+mn-cs"/>
              </a:rPr>
              <a:t> the input irregular tensor and its approximation.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20</a:t>
            </a:fld>
            <a:endParaRPr lang="ko-KR" altLang="en-US"/>
          </a:p>
        </p:txBody>
      </p:sp>
    </p:spTree>
    <p:extLst>
      <p:ext uri="{BB962C8B-B14F-4D97-AF65-F5344CB8AC3E}">
        <p14:creationId xmlns:p14="http://schemas.microsoft.com/office/powerpoint/2010/main" val="90087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Now, it’s time to check ours methods’ empirical superiority in terms of compression.</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934F5E35-306C-4B94-BC12-8157FE4BDC36}" type="slidenum">
              <a:rPr lang="ko-KR" altLang="en-US" smtClean="0"/>
              <a:t>21</a:t>
            </a:fld>
            <a:endParaRPr lang="ko-KR" altLang="en-US"/>
          </a:p>
        </p:txBody>
      </p:sp>
    </p:spTree>
    <p:extLst>
      <p:ext uri="{BB962C8B-B14F-4D97-AF65-F5344CB8AC3E}">
        <p14:creationId xmlns:p14="http://schemas.microsoft.com/office/powerpoint/2010/main" val="2369749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used 6 real-world public datasets. Among them, four are three dimensional and two are four dimensional. In addition, there are four sparse and two dense irregular tensors. The datasets are built with electronic hospital record (so called EHR), email data, user-interaction data, and stock data.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22</a:t>
            </a:fld>
            <a:endParaRPr lang="ko-KR" altLang="en-US"/>
          </a:p>
        </p:txBody>
      </p:sp>
    </p:spTree>
    <p:extLst>
      <p:ext uri="{BB962C8B-B14F-4D97-AF65-F5344CB8AC3E}">
        <p14:creationId xmlns:p14="http://schemas.microsoft.com/office/powerpoint/2010/main" val="2834730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used 8 lossy compression methods for irregular tensors as baselines. There are 4 methods for 3-order dense irregular tensors, 3 methods for 3-order sparse irregular tensors, and a single method for 4-order dense irregular tensors.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23</a:t>
            </a:fld>
            <a:endParaRPr lang="ko-KR" altLang="en-US"/>
          </a:p>
        </p:txBody>
      </p:sp>
    </p:spTree>
    <p:extLst>
      <p:ext uri="{BB962C8B-B14F-4D97-AF65-F5344CB8AC3E}">
        <p14:creationId xmlns:p14="http://schemas.microsoft.com/office/powerpoint/2010/main" val="3561231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Our methods are concise and precise. As you can see, the results of our methods are located in the top-left corner. The closer the point is to the top-left corner, the better the accuracy-compression size trade-off the corresponding method shows. The compressed outputs of our methods are up to 37 times smaller and our methods show up to 5 times better accuracy. Note that BTD2 ran out of memory when running on a sparse 4-order irregular tensor.</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24</a:t>
            </a:fld>
            <a:endParaRPr lang="ko-KR" altLang="en-US"/>
          </a:p>
        </p:txBody>
      </p:sp>
    </p:spTree>
    <p:extLst>
      <p:ext uri="{BB962C8B-B14F-4D97-AF65-F5344CB8AC3E}">
        <p14:creationId xmlns:p14="http://schemas.microsoft.com/office/powerpoint/2010/main" val="2123983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All components of our methods are useful. Here, Light-IT-L is a variant of Light-IT without learning mappings. That is, it maps the </a:t>
            </a:r>
            <a:r>
              <a:rPr lang="en-US" altLang="ko-KR" sz="1200" kern="1200" dirty="0" err="1">
                <a:solidFill>
                  <a:schemeClr val="tx1"/>
                </a:solidFill>
                <a:effectLst/>
                <a:latin typeface="+mn-lt"/>
                <a:ea typeface="+mn-ea"/>
                <a:cs typeface="+mn-cs"/>
              </a:rPr>
              <a:t>i-th</a:t>
            </a:r>
            <a:r>
              <a:rPr lang="en-US" altLang="ko-KR" sz="1200" kern="1200" dirty="0">
                <a:solidFill>
                  <a:schemeClr val="tx1"/>
                </a:solidFill>
                <a:effectLst/>
                <a:latin typeface="+mn-lt"/>
                <a:ea typeface="+mn-ea"/>
                <a:cs typeface="+mn-cs"/>
              </a:rPr>
              <a:t> row of a slice to the </a:t>
            </a:r>
            <a:r>
              <a:rPr lang="en-US" altLang="ko-KR" sz="1200" kern="1200" dirty="0" err="1">
                <a:solidFill>
                  <a:schemeClr val="tx1"/>
                </a:solidFill>
                <a:effectLst/>
                <a:latin typeface="+mn-lt"/>
                <a:ea typeface="+mn-ea"/>
                <a:cs typeface="+mn-cs"/>
              </a:rPr>
              <a:t>i-th</a:t>
            </a:r>
            <a:r>
              <a:rPr lang="en-US" altLang="ko-KR" sz="1200" kern="1200" dirty="0">
                <a:solidFill>
                  <a:schemeClr val="tx1"/>
                </a:solidFill>
                <a:effectLst/>
                <a:latin typeface="+mn-lt"/>
                <a:ea typeface="+mn-ea"/>
                <a:cs typeface="+mn-cs"/>
              </a:rPr>
              <a:t> row of the shared matrix  . CP is CP decomposition, and tucker is tucker decomposition. Our ideas of vocabulary-based compression and extension with a core tensor are effective for compression, as you can see in the arrows colored in yellow and sky-blue.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25</a:t>
            </a:fld>
            <a:endParaRPr lang="ko-KR" altLang="en-US"/>
          </a:p>
        </p:txBody>
      </p:sp>
    </p:spTree>
    <p:extLst>
      <p:ext uri="{BB962C8B-B14F-4D97-AF65-F5344CB8AC3E}">
        <p14:creationId xmlns:p14="http://schemas.microsoft.com/office/powerpoint/2010/main" val="224557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For sparse irregular tensors, the sparse versions of our methods are faster than their dense versions. Here the bar with dashed lines indicates the running time of our methods for sparse tensors. Red bars indicate Light-IT and blue bars indicate Light-IT++. As you can see, the sparse versions are faster especially in higher-order tensors.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26</a:t>
            </a:fld>
            <a:endParaRPr lang="ko-KR" altLang="en-US"/>
          </a:p>
        </p:txBody>
      </p:sp>
    </p:spTree>
    <p:extLst>
      <p:ext uri="{BB962C8B-B14F-4D97-AF65-F5344CB8AC3E}">
        <p14:creationId xmlns:p14="http://schemas.microsoft.com/office/powerpoint/2010/main" val="47684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This figure shows how training time for a single epoch changes depending on the number of entries or non-zero entries in the tensor. Red line indicates Light-IT and blue line indicates Light-IT++. As you can see in the figures, compression time of our methods is linear in the number of non-zero entries or entries in the tensor. Therefore, our methods are scalable.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27</a:t>
            </a:fld>
            <a:endParaRPr lang="ko-KR" altLang="en-US"/>
          </a:p>
        </p:txBody>
      </p:sp>
    </p:spTree>
    <p:extLst>
      <p:ext uri="{BB962C8B-B14F-4D97-AF65-F5344CB8AC3E}">
        <p14:creationId xmlns:p14="http://schemas.microsoft.com/office/powerpoint/2010/main" val="79530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Our methods tend to be slower than most competitors. The main cause is the gradient descent process used during the training of Light-IT. However, our methods are still fast enough, taking at most 1.1 hours for all considered datasets.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28</a:t>
            </a:fld>
            <a:endParaRPr lang="ko-KR" altLang="en-US"/>
          </a:p>
        </p:txBody>
      </p:sp>
    </p:spTree>
    <p:extLst>
      <p:ext uri="{BB962C8B-B14F-4D97-AF65-F5344CB8AC3E}">
        <p14:creationId xmlns:p14="http://schemas.microsoft.com/office/powerpoint/2010/main" val="157610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I will finish my presentation with conclusions.</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934F5E35-306C-4B94-BC12-8157FE4BDC36}" type="slidenum">
              <a:rPr lang="ko-KR" altLang="en-US" smtClean="0"/>
              <a:t>29</a:t>
            </a:fld>
            <a:endParaRPr lang="ko-KR" altLang="en-US"/>
          </a:p>
        </p:txBody>
      </p:sp>
    </p:spTree>
    <p:extLst>
      <p:ext uri="{BB962C8B-B14F-4D97-AF65-F5344CB8AC3E}">
        <p14:creationId xmlns:p14="http://schemas.microsoft.com/office/powerpoint/2010/main" val="14451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An irregular tensor, especially a 3-order one, is a collection of matrices with varying numbers of rows. In this example, the first mode indices indicate rows of each matrix, the second mode indices indicate its columns, and the final mode indices indicate different matrices whose numbers of rows vary.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3</a:t>
            </a:fld>
            <a:endParaRPr lang="ko-KR" altLang="en-US"/>
          </a:p>
        </p:txBody>
      </p:sp>
    </p:spTree>
    <p:extLst>
      <p:ext uri="{BB962C8B-B14F-4D97-AF65-F5344CB8AC3E}">
        <p14:creationId xmlns:p14="http://schemas.microsoft.com/office/powerpoint/2010/main" val="3214825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In this work, we propose Light-IT and Light-IT++ for lossy compression of irregular tensors. They are compact, accurate, and scalable, and versatile, being applicable to high-order tensors and sparse tensors.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30</a:t>
            </a:fld>
            <a:endParaRPr lang="ko-KR" altLang="en-US"/>
          </a:p>
        </p:txBody>
      </p:sp>
    </p:spTree>
    <p:extLst>
      <p:ext uri="{BB962C8B-B14F-4D97-AF65-F5344CB8AC3E}">
        <p14:creationId xmlns:p14="http://schemas.microsoft.com/office/powerpoint/2010/main" val="151085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Thank you for listening to my presentation. Please check out our paper for more details. The links for code and datasets are available in the paper.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31</a:t>
            </a:fld>
            <a:endParaRPr lang="ko-KR" altLang="en-US"/>
          </a:p>
        </p:txBody>
      </p:sp>
    </p:spTree>
    <p:extLst>
      <p:ext uri="{BB962C8B-B14F-4D97-AF65-F5344CB8AC3E}">
        <p14:creationId xmlns:p14="http://schemas.microsoft.com/office/powerpoint/2010/main" val="123353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Various real-world data can be represented as irregular tensors. For instance, user-item click history which records how many times each user clicks on each item during each session can be represented as an irregular tensor. In addition, electronic health records, which store the diagnoses for each patient on each visit can also be represented as an irregular tensor. Such real-world tensors can be enormous, with hundreds of billions of entries, requiring significant storage costs. Thus, compression is required.</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4</a:t>
            </a:fld>
            <a:endParaRPr lang="ko-KR" altLang="en-US"/>
          </a:p>
        </p:txBody>
      </p:sp>
    </p:spTree>
    <p:extLst>
      <p:ext uri="{BB962C8B-B14F-4D97-AF65-F5344CB8AC3E}">
        <p14:creationId xmlns:p14="http://schemas.microsoft.com/office/powerpoint/2010/main" val="86155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The problem we want to tackle in this paper is the lossy compression of an irregular tensor. Given an irregular tensor, we aim to find the compressed data, while minimizing the size of data and the approximation errors. </a:t>
            </a:r>
            <a:r>
              <a:rPr lang="en-US" altLang="ko-KR" sz="1200" kern="1200">
                <a:solidFill>
                  <a:schemeClr val="tx1"/>
                </a:solidFill>
                <a:effectLst/>
                <a:latin typeface="+mn-lt"/>
                <a:ea typeface="+mn-ea"/>
                <a:cs typeface="+mn-cs"/>
              </a:rPr>
              <a:t>Note that tilde X denotes the approximation of the input tensor.</a:t>
            </a:r>
            <a:endParaRPr lang="ko-KR" altLang="ko-KR" sz="120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5</a:t>
            </a:fld>
            <a:endParaRPr lang="ko-KR" altLang="en-US"/>
          </a:p>
        </p:txBody>
      </p:sp>
    </p:spTree>
    <p:extLst>
      <p:ext uri="{BB962C8B-B14F-4D97-AF65-F5344CB8AC3E}">
        <p14:creationId xmlns:p14="http://schemas.microsoft.com/office/powerpoint/2010/main" val="49296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Now I will present the preliminaries of the paper.</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934F5E35-306C-4B94-BC12-8157FE4BDC36}" type="slidenum">
              <a:rPr lang="ko-KR" altLang="en-US" smtClean="0"/>
              <a:t>6</a:t>
            </a:fld>
            <a:endParaRPr lang="ko-KR" altLang="en-US"/>
          </a:p>
        </p:txBody>
      </p:sp>
    </p:spTree>
    <p:extLst>
      <p:ext uri="{BB962C8B-B14F-4D97-AF65-F5344CB8AC3E}">
        <p14:creationId xmlns:p14="http://schemas.microsoft.com/office/powerpoint/2010/main" val="422765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PARAFAC2 is a well-known method applicable to the lossy compression of irregular tensors. It approximates each matrix in the input irregular tensor with the products of the factor matrices. Note that rectangles indicate matrices. Here, the first matrix in the products is the 1</a:t>
            </a:r>
            <a:r>
              <a:rPr lang="en-US" altLang="ko-KR" sz="1200" kern="1200" baseline="30000" dirty="0">
                <a:solidFill>
                  <a:schemeClr val="tx1"/>
                </a:solidFill>
                <a:effectLst/>
                <a:latin typeface="+mn-lt"/>
                <a:ea typeface="+mn-ea"/>
                <a:cs typeface="+mn-cs"/>
              </a:rPr>
              <a:t>st</a:t>
            </a:r>
            <a:r>
              <a:rPr lang="en-US" altLang="ko-KR" sz="1200" kern="1200" dirty="0">
                <a:solidFill>
                  <a:schemeClr val="tx1"/>
                </a:solidFill>
                <a:effectLst/>
                <a:latin typeface="+mn-lt"/>
                <a:ea typeface="+mn-ea"/>
                <a:cs typeface="+mn-cs"/>
              </a:rPr>
              <a:t> mode factor matrix, the second diagonal matrix is built from the 3</a:t>
            </a:r>
            <a:r>
              <a:rPr lang="en-US" altLang="ko-KR" sz="1200" kern="1200" baseline="30000" dirty="0">
                <a:solidFill>
                  <a:schemeClr val="tx1"/>
                </a:solidFill>
                <a:effectLst/>
                <a:latin typeface="+mn-lt"/>
                <a:ea typeface="+mn-ea"/>
                <a:cs typeface="+mn-cs"/>
              </a:rPr>
              <a:t>rd</a:t>
            </a:r>
            <a:r>
              <a:rPr lang="en-US" altLang="ko-KR" sz="1200" kern="1200" dirty="0">
                <a:solidFill>
                  <a:schemeClr val="tx1"/>
                </a:solidFill>
                <a:effectLst/>
                <a:latin typeface="+mn-lt"/>
                <a:ea typeface="+mn-ea"/>
                <a:cs typeface="+mn-cs"/>
              </a:rPr>
              <a:t> mode factor matrix, and the final matrix is the 2</a:t>
            </a:r>
            <a:r>
              <a:rPr lang="en-US" altLang="ko-KR" sz="1200" kern="1200" baseline="30000" dirty="0">
                <a:solidFill>
                  <a:schemeClr val="tx1"/>
                </a:solidFill>
                <a:effectLst/>
                <a:latin typeface="+mn-lt"/>
                <a:ea typeface="+mn-ea"/>
                <a:cs typeface="+mn-cs"/>
              </a:rPr>
              <a:t>nd</a:t>
            </a:r>
            <a:r>
              <a:rPr lang="en-US" altLang="ko-KR" sz="1200" kern="1200" dirty="0">
                <a:solidFill>
                  <a:schemeClr val="tx1"/>
                </a:solidFill>
                <a:effectLst/>
                <a:latin typeface="+mn-lt"/>
                <a:ea typeface="+mn-ea"/>
                <a:cs typeface="+mn-cs"/>
              </a:rPr>
              <a:t> mode factor matrix.   Note that the 2</a:t>
            </a:r>
            <a:r>
              <a:rPr lang="en-US" altLang="ko-KR" sz="1200" kern="1200" baseline="30000" dirty="0">
                <a:solidFill>
                  <a:schemeClr val="tx1"/>
                </a:solidFill>
                <a:effectLst/>
                <a:latin typeface="+mn-lt"/>
                <a:ea typeface="+mn-ea"/>
                <a:cs typeface="+mn-cs"/>
              </a:rPr>
              <a:t>nd</a:t>
            </a:r>
            <a:r>
              <a:rPr lang="en-US" altLang="ko-KR" sz="1200" kern="1200" dirty="0">
                <a:solidFill>
                  <a:schemeClr val="tx1"/>
                </a:solidFill>
                <a:effectLst/>
                <a:latin typeface="+mn-lt"/>
                <a:ea typeface="+mn-ea"/>
                <a:cs typeface="+mn-cs"/>
              </a:rPr>
              <a:t> mode factor matrix, which is colored in purple, is shared across different slices of the irregular tensor. But there are different 1</a:t>
            </a:r>
            <a:r>
              <a:rPr lang="en-US" altLang="ko-KR" sz="1200" kern="1200" baseline="30000" dirty="0">
                <a:solidFill>
                  <a:schemeClr val="tx1"/>
                </a:solidFill>
                <a:effectLst/>
                <a:latin typeface="+mn-lt"/>
                <a:ea typeface="+mn-ea"/>
                <a:cs typeface="+mn-cs"/>
              </a:rPr>
              <a:t>st</a:t>
            </a:r>
            <a:r>
              <a:rPr lang="en-US" altLang="ko-KR" sz="1200" kern="1200" dirty="0">
                <a:solidFill>
                  <a:schemeClr val="tx1"/>
                </a:solidFill>
                <a:effectLst/>
                <a:latin typeface="+mn-lt"/>
                <a:ea typeface="+mn-ea"/>
                <a:cs typeface="+mn-cs"/>
              </a:rPr>
              <a:t> mode factor matrices depending on the third mode indices.</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7</a:t>
            </a:fld>
            <a:endParaRPr lang="ko-KR" altLang="en-US"/>
          </a:p>
        </p:txBody>
      </p:sp>
    </p:spTree>
    <p:extLst>
      <p:ext uri="{BB962C8B-B14F-4D97-AF65-F5344CB8AC3E}">
        <p14:creationId xmlns:p14="http://schemas.microsoft.com/office/powerpoint/2010/main" val="410672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From a tensor perspective, PARAFAC2 can be depicted as shown.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8</a:t>
            </a:fld>
            <a:endParaRPr lang="ko-KR" altLang="en-US"/>
          </a:p>
        </p:txBody>
      </p:sp>
    </p:spTree>
    <p:extLst>
      <p:ext uri="{BB962C8B-B14F-4D97-AF65-F5344CB8AC3E}">
        <p14:creationId xmlns:p14="http://schemas.microsoft.com/office/powerpoint/2010/main" val="61438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If the number of matrices in the input irregular tensor increases, so does the number of the 1</a:t>
            </a:r>
            <a:r>
              <a:rPr lang="en-US" altLang="ko-KR" sz="1200" kern="1200" baseline="30000" dirty="0">
                <a:solidFill>
                  <a:schemeClr val="tx1"/>
                </a:solidFill>
                <a:effectLst/>
                <a:latin typeface="+mn-lt"/>
                <a:ea typeface="+mn-ea"/>
                <a:cs typeface="+mn-cs"/>
              </a:rPr>
              <a:t>st</a:t>
            </a:r>
            <a:r>
              <a:rPr lang="en-US" altLang="ko-KR" sz="1200" kern="1200" dirty="0">
                <a:solidFill>
                  <a:schemeClr val="tx1"/>
                </a:solidFill>
                <a:effectLst/>
                <a:latin typeface="+mn-lt"/>
                <a:ea typeface="+mn-ea"/>
                <a:cs typeface="+mn-cs"/>
              </a:rPr>
              <a:t> mode factor matrices.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243CB3B5-9B26-44F7-9CE0-1310C5C63FA9}" type="slidenum">
              <a:rPr lang="ko-KR" altLang="en-US" smtClean="0"/>
              <a:t>9</a:t>
            </a:fld>
            <a:endParaRPr lang="ko-KR" altLang="en-US"/>
          </a:p>
        </p:txBody>
      </p:sp>
    </p:spTree>
    <p:extLst>
      <p:ext uri="{BB962C8B-B14F-4D97-AF65-F5344CB8AC3E}">
        <p14:creationId xmlns:p14="http://schemas.microsoft.com/office/powerpoint/2010/main" val="6661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4E3BC2-8128-49B7-B1FD-718510FA3DCA}"/>
              </a:ext>
            </a:extLst>
          </p:cNvPr>
          <p:cNvSpPr>
            <a:spLocks noGrp="1"/>
          </p:cNvSpPr>
          <p:nvPr>
            <p:ph type="ctrTitle" hasCustomPrompt="1"/>
          </p:nvPr>
        </p:nvSpPr>
        <p:spPr>
          <a:xfrm>
            <a:off x="1524000" y="136525"/>
            <a:ext cx="9144000" cy="2387600"/>
          </a:xfrm>
        </p:spPr>
        <p:txBody>
          <a:bodyPr anchor="b"/>
          <a:lstStyle>
            <a:lvl1pPr algn="ctr">
              <a:defRPr sz="6000" u="sng">
                <a:latin typeface="나눔스퀘어 ExtraBold" panose="020B0600000101010101" pitchFamily="50" charset="-127"/>
                <a:ea typeface="나눔스퀘어 ExtraBold" panose="020B0600000101010101" pitchFamily="50" charset="-127"/>
              </a:defRPr>
            </a:lvl1pPr>
          </a:lstStyle>
          <a:p>
            <a:r>
              <a:rPr lang="en-US" altLang="ko-KR" dirty="0"/>
              <a:t>[Project Name]</a:t>
            </a:r>
            <a:endParaRPr lang="ko-KR" altLang="en-US" dirty="0"/>
          </a:p>
        </p:txBody>
      </p:sp>
      <p:sp>
        <p:nvSpPr>
          <p:cNvPr id="4" name="날짜 개체 틀 3">
            <a:extLst>
              <a:ext uri="{FF2B5EF4-FFF2-40B4-BE49-F238E27FC236}">
                <a16:creationId xmlns:a16="http://schemas.microsoft.com/office/drawing/2014/main" id="{F00ABE9E-9FAA-449D-A5DC-44C49E058D54}"/>
              </a:ext>
            </a:extLst>
          </p:cNvPr>
          <p:cNvSpPr>
            <a:spLocks noGrp="1"/>
          </p:cNvSpPr>
          <p:nvPr>
            <p:ph type="dt" sz="half" idx="10"/>
          </p:nvPr>
        </p:nvSpPr>
        <p:spPr/>
        <p:txBody>
          <a:bodyPr/>
          <a:lstStyle>
            <a:lvl1pPr>
              <a:defRPr>
                <a:latin typeface="나눔스퀘어 Bold" panose="020B0600000101010101" pitchFamily="50" charset="-127"/>
                <a:ea typeface="나눔스퀘어 Bold" panose="020B0600000101010101" pitchFamily="50" charset="-127"/>
              </a:defRPr>
            </a:lvl1pPr>
          </a:lstStyle>
          <a:p>
            <a:fld id="{ABF35093-E91B-478C-AD20-A5DEB88D12EA}"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84E32D58-CAA8-46DF-92ED-DE4BC9D6BA9B}"/>
              </a:ext>
            </a:extLst>
          </p:cNvPr>
          <p:cNvSpPr>
            <a:spLocks noGrp="1"/>
          </p:cNvSpPr>
          <p:nvPr>
            <p:ph type="ftr" sz="quarter" idx="11"/>
          </p:nvPr>
        </p:nvSpPr>
        <p:spPr>
          <a:xfrm>
            <a:off x="4038600" y="6356350"/>
            <a:ext cx="4114800" cy="365125"/>
          </a:xfrm>
          <a:prstGeom prst="rect">
            <a:avLst/>
          </a:prstGeom>
        </p:spPr>
        <p:txBody>
          <a:bodyPr/>
          <a:lstStyle>
            <a:lvl1pPr>
              <a:defRPr>
                <a:latin typeface="나눔스퀘어 Bold" panose="020B0600000101010101" pitchFamily="50" charset="-127"/>
                <a:ea typeface="나눔스퀘어 Bold" panose="020B0600000101010101" pitchFamily="50" charset="-127"/>
              </a:defRPr>
            </a:lvl1pPr>
          </a:lstStyle>
          <a:p>
            <a:endParaRPr lang="ko-KR" altLang="en-US"/>
          </a:p>
        </p:txBody>
      </p:sp>
      <p:sp>
        <p:nvSpPr>
          <p:cNvPr id="6" name="슬라이드 번호 개체 틀 5">
            <a:extLst>
              <a:ext uri="{FF2B5EF4-FFF2-40B4-BE49-F238E27FC236}">
                <a16:creationId xmlns:a16="http://schemas.microsoft.com/office/drawing/2014/main" id="{8EAF7245-BB96-45BE-89DD-58F5EAA873EA}"/>
              </a:ext>
            </a:extLst>
          </p:cNvPr>
          <p:cNvSpPr>
            <a:spLocks noGrp="1"/>
          </p:cNvSpPr>
          <p:nvPr>
            <p:ph type="sldNum" sz="quarter" idx="12"/>
          </p:nvPr>
        </p:nvSpPr>
        <p:spPr/>
        <p:txBody>
          <a:bodyPr/>
          <a:lstStyle>
            <a:lvl1pPr>
              <a:defRPr>
                <a:latin typeface="나눔스퀘어 Bold" panose="020B0600000101010101" pitchFamily="50" charset="-127"/>
                <a:ea typeface="나눔스퀘어 Bold" panose="020B0600000101010101" pitchFamily="50" charset="-127"/>
              </a:defRPr>
            </a:lvl1pPr>
          </a:lstStyle>
          <a:p>
            <a:fld id="{439E02B6-F1B5-4FE8-897B-C4C911F1FA68}" type="slidenum">
              <a:rPr lang="ko-KR" altLang="en-US" smtClean="0"/>
              <a:pPr/>
              <a:t>‹#›</a:t>
            </a:fld>
            <a:endParaRPr lang="ko-KR" altLang="en-US"/>
          </a:p>
        </p:txBody>
      </p:sp>
    </p:spTree>
    <p:extLst>
      <p:ext uri="{BB962C8B-B14F-4D97-AF65-F5344CB8AC3E}">
        <p14:creationId xmlns:p14="http://schemas.microsoft.com/office/powerpoint/2010/main" val="137563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494701F-87FD-40EF-AA47-BA72693F76C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ACF612E-6D16-4ACA-AF19-CA5F0BEFE49B}"/>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6171356E-5C4C-4356-A1FD-033E16B69687}"/>
              </a:ext>
            </a:extLst>
          </p:cNvPr>
          <p:cNvSpPr>
            <a:spLocks noGrp="1"/>
          </p:cNvSpPr>
          <p:nvPr>
            <p:ph type="dt" sz="half" idx="10"/>
          </p:nvPr>
        </p:nvSpPr>
        <p:spPr/>
        <p:txBody>
          <a:bodyPr/>
          <a:lstStyle/>
          <a:p>
            <a:fld id="{8568E1D6-9594-4182-BA82-3E7EA86EC524}"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1E21DF2E-7DE4-4F75-B8D0-6AE3354D69BA}"/>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6" name="슬라이드 번호 개체 틀 5">
            <a:extLst>
              <a:ext uri="{FF2B5EF4-FFF2-40B4-BE49-F238E27FC236}">
                <a16:creationId xmlns:a16="http://schemas.microsoft.com/office/drawing/2014/main" id="{6651924C-646A-44BB-BD9F-C796D6FB0D33}"/>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cxnSp>
        <p:nvCxnSpPr>
          <p:cNvPr id="7" name="직선 연결선 6">
            <a:extLst>
              <a:ext uri="{FF2B5EF4-FFF2-40B4-BE49-F238E27FC236}">
                <a16:creationId xmlns:a16="http://schemas.microsoft.com/office/drawing/2014/main" id="{239DB8A5-4629-4BB8-9142-C76F80461A86}"/>
              </a:ext>
            </a:extLst>
          </p:cNvPr>
          <p:cNvCxnSpPr>
            <a:cxnSpLocks/>
          </p:cNvCxnSpPr>
          <p:nvPr/>
        </p:nvCxnSpPr>
        <p:spPr>
          <a:xfrm>
            <a:off x="276397" y="766096"/>
            <a:ext cx="11639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9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F3B74B9F-952C-49EC-8337-030CC0FD1AE6}"/>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AC62C89F-C144-467A-AFDF-11BE9BD6A98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CCF7B9E2-183A-4131-8238-BB551BA651A7}"/>
              </a:ext>
            </a:extLst>
          </p:cNvPr>
          <p:cNvSpPr>
            <a:spLocks noGrp="1"/>
          </p:cNvSpPr>
          <p:nvPr>
            <p:ph type="dt" sz="half" idx="10"/>
          </p:nvPr>
        </p:nvSpPr>
        <p:spPr/>
        <p:txBody>
          <a:bodyPr/>
          <a:lstStyle/>
          <a:p>
            <a:fld id="{B2BB0888-5A18-4F93-AC65-FBCD9058218A}"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8A89BEC0-A0E5-4E55-B4B5-396F850D4A36}"/>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6" name="슬라이드 번호 개체 틀 5">
            <a:extLst>
              <a:ext uri="{FF2B5EF4-FFF2-40B4-BE49-F238E27FC236}">
                <a16:creationId xmlns:a16="http://schemas.microsoft.com/office/drawing/2014/main" id="{50E382B2-D811-46CB-89AA-C3BFCA3DEF50}"/>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51998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67919A-BD58-46D6-8DE0-29A6EEADA6DF}"/>
              </a:ext>
            </a:extLst>
          </p:cNvPr>
          <p:cNvSpPr>
            <a:spLocks noGrp="1"/>
          </p:cNvSpPr>
          <p:nvPr>
            <p:ph type="title" hasCustomPrompt="1"/>
          </p:nvPr>
        </p:nvSpPr>
        <p:spPr>
          <a:xfrm>
            <a:off x="176000" y="136525"/>
            <a:ext cx="11739600" cy="705600"/>
          </a:xfrm>
        </p:spPr>
        <p:txBody>
          <a:bodyPr anchor="ctr"/>
          <a:lstStyle>
            <a:lvl1pPr>
              <a:defRPr>
                <a:latin typeface="나눔스퀘어 ExtraBold" panose="020B0600000101010101" pitchFamily="50" charset="-127"/>
                <a:ea typeface="나눔스퀘어 ExtraBold" panose="020B0600000101010101" pitchFamily="50" charset="-127"/>
              </a:defRPr>
            </a:lvl1pPr>
          </a:lstStyle>
          <a:p>
            <a:r>
              <a:rPr lang="en-US" altLang="ko-KR" dirty="0"/>
              <a:t>[TITLE]</a:t>
            </a:r>
            <a:endParaRPr lang="ko-KR" altLang="en-US" dirty="0"/>
          </a:p>
        </p:txBody>
      </p:sp>
      <p:sp>
        <p:nvSpPr>
          <p:cNvPr id="3" name="내용 개체 틀 2">
            <a:extLst>
              <a:ext uri="{FF2B5EF4-FFF2-40B4-BE49-F238E27FC236}">
                <a16:creationId xmlns:a16="http://schemas.microsoft.com/office/drawing/2014/main" id="{FA39105F-7988-41E8-9E20-32C5783D8405}"/>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4" name="날짜 개체 틀 3">
            <a:extLst>
              <a:ext uri="{FF2B5EF4-FFF2-40B4-BE49-F238E27FC236}">
                <a16:creationId xmlns:a16="http://schemas.microsoft.com/office/drawing/2014/main" id="{7452381F-9C6B-4DCC-8801-FB9934CDF67B}"/>
              </a:ext>
            </a:extLst>
          </p:cNvPr>
          <p:cNvSpPr>
            <a:spLocks noGrp="1"/>
          </p:cNvSpPr>
          <p:nvPr>
            <p:ph type="dt" sz="half" idx="10"/>
          </p:nvPr>
        </p:nvSpPr>
        <p:spPr/>
        <p:txBody>
          <a:bodyPr/>
          <a:lstStyle/>
          <a:p>
            <a:fld id="{92211B2D-95E2-42FD-AF7C-CDC0FF1A41A6}"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A3F71C70-E63E-4093-A0C6-4D712CE9606C}"/>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6" name="슬라이드 번호 개체 틀 5">
            <a:extLst>
              <a:ext uri="{FF2B5EF4-FFF2-40B4-BE49-F238E27FC236}">
                <a16:creationId xmlns:a16="http://schemas.microsoft.com/office/drawing/2014/main" id="{B24E6BDA-9C8B-4E92-ACAC-16E610B13D90}"/>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55440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83C1D4-0DA1-444B-8D5D-9125D7A4AE68}"/>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3268B98-2ACF-41BB-B18F-21969C84B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DC24FE63-2026-4F02-8564-D141DAEB89E6}"/>
              </a:ext>
            </a:extLst>
          </p:cNvPr>
          <p:cNvSpPr>
            <a:spLocks noGrp="1"/>
          </p:cNvSpPr>
          <p:nvPr>
            <p:ph type="dt" sz="half" idx="10"/>
          </p:nvPr>
        </p:nvSpPr>
        <p:spPr/>
        <p:txBody>
          <a:bodyPr/>
          <a:lstStyle/>
          <a:p>
            <a:fld id="{1431D43B-35E1-47AB-8077-80FA66DB5174}"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EC646B71-9562-4F91-BA2E-57C528FB6905}"/>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6" name="슬라이드 번호 개체 틀 5">
            <a:extLst>
              <a:ext uri="{FF2B5EF4-FFF2-40B4-BE49-F238E27FC236}">
                <a16:creationId xmlns:a16="http://schemas.microsoft.com/office/drawing/2014/main" id="{2F17EB4D-6415-4EA6-9A38-72C6691940EC}"/>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55394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D5FA2E7-3724-49D8-913E-CA1CD3C821A3}"/>
              </a:ext>
            </a:extLst>
          </p:cNvPr>
          <p:cNvSpPr>
            <a:spLocks noGrp="1"/>
          </p:cNvSpPr>
          <p:nvPr>
            <p:ph type="title" hasCustomPrompt="1"/>
          </p:nvPr>
        </p:nvSpPr>
        <p:spPr/>
        <p:txBody>
          <a:bodyPr/>
          <a:lstStyle>
            <a:lvl1pPr>
              <a:defRPr/>
            </a:lvl1pPr>
          </a:lstStyle>
          <a:p>
            <a:r>
              <a:rPr lang="en-US" altLang="ko-KR" dirty="0"/>
              <a:t>[TITLE]</a:t>
            </a:r>
            <a:endParaRPr lang="ko-KR" altLang="en-US" dirty="0"/>
          </a:p>
        </p:txBody>
      </p:sp>
      <p:sp>
        <p:nvSpPr>
          <p:cNvPr id="3" name="내용 개체 틀 2">
            <a:extLst>
              <a:ext uri="{FF2B5EF4-FFF2-40B4-BE49-F238E27FC236}">
                <a16:creationId xmlns:a16="http://schemas.microsoft.com/office/drawing/2014/main" id="{FB01767F-94CA-4280-99E1-BB6B64199152}"/>
              </a:ext>
            </a:extLst>
          </p:cNvPr>
          <p:cNvSpPr>
            <a:spLocks noGrp="1"/>
          </p:cNvSpPr>
          <p:nvPr>
            <p:ph sz="half" idx="1"/>
          </p:nvPr>
        </p:nvSpPr>
        <p:spPr>
          <a:xfrm>
            <a:off x="277200" y="1188000"/>
            <a:ext cx="5638408" cy="492523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4" name="내용 개체 틀 3">
            <a:extLst>
              <a:ext uri="{FF2B5EF4-FFF2-40B4-BE49-F238E27FC236}">
                <a16:creationId xmlns:a16="http://schemas.microsoft.com/office/drawing/2014/main" id="{E8D3F973-AA74-48F3-AF39-C08A5E93F85A}"/>
              </a:ext>
            </a:extLst>
          </p:cNvPr>
          <p:cNvSpPr>
            <a:spLocks noGrp="1"/>
          </p:cNvSpPr>
          <p:nvPr>
            <p:ph sz="half" idx="2"/>
          </p:nvPr>
        </p:nvSpPr>
        <p:spPr>
          <a:xfrm>
            <a:off x="6172200" y="1188000"/>
            <a:ext cx="5742600" cy="492523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5" name="날짜 개체 틀 4">
            <a:extLst>
              <a:ext uri="{FF2B5EF4-FFF2-40B4-BE49-F238E27FC236}">
                <a16:creationId xmlns:a16="http://schemas.microsoft.com/office/drawing/2014/main" id="{E6918296-A23B-450F-931E-DDE2AFA3DF7A}"/>
              </a:ext>
            </a:extLst>
          </p:cNvPr>
          <p:cNvSpPr>
            <a:spLocks noGrp="1"/>
          </p:cNvSpPr>
          <p:nvPr>
            <p:ph type="dt" sz="half" idx="10"/>
          </p:nvPr>
        </p:nvSpPr>
        <p:spPr/>
        <p:txBody>
          <a:bodyPr/>
          <a:lstStyle/>
          <a:p>
            <a:fld id="{A7AEBA81-1DEB-4D68-A462-369E5CBF8C48}" type="datetime1">
              <a:rPr lang="ko-KR" altLang="en-US" smtClean="0"/>
              <a:t>2024-08-29</a:t>
            </a:fld>
            <a:endParaRPr lang="ko-KR" altLang="en-US"/>
          </a:p>
        </p:txBody>
      </p:sp>
      <p:sp>
        <p:nvSpPr>
          <p:cNvPr id="6" name="바닥글 개체 틀 5">
            <a:extLst>
              <a:ext uri="{FF2B5EF4-FFF2-40B4-BE49-F238E27FC236}">
                <a16:creationId xmlns:a16="http://schemas.microsoft.com/office/drawing/2014/main" id="{512351F3-906B-4E47-8097-A73EEDF9DA10}"/>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7" name="슬라이드 번호 개체 틀 6">
            <a:extLst>
              <a:ext uri="{FF2B5EF4-FFF2-40B4-BE49-F238E27FC236}">
                <a16:creationId xmlns:a16="http://schemas.microsoft.com/office/drawing/2014/main" id="{E56B8E44-1AA0-4E0A-8EA5-5B3265F40D74}"/>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cxnSp>
        <p:nvCxnSpPr>
          <p:cNvPr id="9" name="직선 연결선 8">
            <a:extLst>
              <a:ext uri="{FF2B5EF4-FFF2-40B4-BE49-F238E27FC236}">
                <a16:creationId xmlns:a16="http://schemas.microsoft.com/office/drawing/2014/main" id="{6694A6AF-EC11-4245-AAA9-907C9DDD0159}"/>
              </a:ext>
            </a:extLst>
          </p:cNvPr>
          <p:cNvCxnSpPr>
            <a:cxnSpLocks/>
          </p:cNvCxnSpPr>
          <p:nvPr/>
        </p:nvCxnSpPr>
        <p:spPr>
          <a:xfrm>
            <a:off x="276397" y="766096"/>
            <a:ext cx="11639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1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67C33B-E54C-4B42-84B4-09D07AA5ECDB}"/>
              </a:ext>
            </a:extLst>
          </p:cNvPr>
          <p:cNvSpPr>
            <a:spLocks noGrp="1"/>
          </p:cNvSpPr>
          <p:nvPr>
            <p:ph type="title" hasCustomPrompt="1"/>
          </p:nvPr>
        </p:nvSpPr>
        <p:spPr>
          <a:xfrm>
            <a:off x="176400" y="108000"/>
            <a:ext cx="11739600" cy="705600"/>
          </a:xfrm>
        </p:spPr>
        <p:txBody>
          <a:bodyPr/>
          <a:lstStyle>
            <a:lvl1pPr>
              <a:defRPr/>
            </a:lvl1pPr>
          </a:lstStyle>
          <a:p>
            <a:r>
              <a:rPr lang="en-US" altLang="ko-KR" dirty="0"/>
              <a:t>[TITLE]</a:t>
            </a:r>
            <a:endParaRPr lang="ko-KR" altLang="en-US" dirty="0"/>
          </a:p>
        </p:txBody>
      </p:sp>
      <p:sp>
        <p:nvSpPr>
          <p:cNvPr id="3" name="텍스트 개체 틀 2">
            <a:extLst>
              <a:ext uri="{FF2B5EF4-FFF2-40B4-BE49-F238E27FC236}">
                <a16:creationId xmlns:a16="http://schemas.microsoft.com/office/drawing/2014/main" id="{2E37EF91-0A32-47E3-9C13-149B892CB6DC}"/>
              </a:ext>
            </a:extLst>
          </p:cNvPr>
          <p:cNvSpPr>
            <a:spLocks noGrp="1"/>
          </p:cNvSpPr>
          <p:nvPr>
            <p:ph type="body" idx="1" hasCustomPrompt="1"/>
          </p:nvPr>
        </p:nvSpPr>
        <p:spPr>
          <a:xfrm>
            <a:off x="252000" y="1188000"/>
            <a:ext cx="5745575" cy="465080"/>
          </a:xfrm>
        </p:spPr>
        <p:txBody>
          <a:bodyPr anchor="b"/>
          <a:lstStyle>
            <a:lvl1pPr marL="0" indent="0">
              <a:buNone/>
              <a:defRPr sz="2400" b="1">
                <a:latin typeface="Bahnschrift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Subtitle</a:t>
            </a:r>
            <a:endParaRPr lang="ko-KR" altLang="en-US" dirty="0"/>
          </a:p>
        </p:txBody>
      </p:sp>
      <p:sp>
        <p:nvSpPr>
          <p:cNvPr id="4" name="내용 개체 틀 3">
            <a:extLst>
              <a:ext uri="{FF2B5EF4-FFF2-40B4-BE49-F238E27FC236}">
                <a16:creationId xmlns:a16="http://schemas.microsoft.com/office/drawing/2014/main" id="{1F37CA4E-7E2D-42FC-9F20-830F375666E3}"/>
              </a:ext>
            </a:extLst>
          </p:cNvPr>
          <p:cNvSpPr>
            <a:spLocks noGrp="1"/>
          </p:cNvSpPr>
          <p:nvPr>
            <p:ph sz="half" idx="2"/>
          </p:nvPr>
        </p:nvSpPr>
        <p:spPr>
          <a:xfrm>
            <a:off x="252000" y="1803862"/>
            <a:ext cx="5745575" cy="4385801"/>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17F896D6-9420-4DC9-91E2-1ABC486C4007}"/>
              </a:ext>
            </a:extLst>
          </p:cNvPr>
          <p:cNvSpPr>
            <a:spLocks noGrp="1"/>
          </p:cNvSpPr>
          <p:nvPr>
            <p:ph type="body" sz="quarter" idx="3" hasCustomPrompt="1"/>
          </p:nvPr>
        </p:nvSpPr>
        <p:spPr>
          <a:xfrm>
            <a:off x="6172200" y="1188000"/>
            <a:ext cx="5743400" cy="465080"/>
          </a:xfrm>
        </p:spPr>
        <p:txBody>
          <a:bodyPr anchor="b"/>
          <a:lstStyle>
            <a:lvl1pPr marL="0" indent="0">
              <a:buNone/>
              <a:defRPr sz="2400" b="1">
                <a:latin typeface="Bahnschrift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Subtitle</a:t>
            </a:r>
            <a:endParaRPr lang="ko-KR" altLang="en-US" dirty="0"/>
          </a:p>
        </p:txBody>
      </p:sp>
      <p:sp>
        <p:nvSpPr>
          <p:cNvPr id="6" name="내용 개체 틀 5">
            <a:extLst>
              <a:ext uri="{FF2B5EF4-FFF2-40B4-BE49-F238E27FC236}">
                <a16:creationId xmlns:a16="http://schemas.microsoft.com/office/drawing/2014/main" id="{9D8BCFDF-491B-4010-BE41-56930D60F167}"/>
              </a:ext>
            </a:extLst>
          </p:cNvPr>
          <p:cNvSpPr>
            <a:spLocks noGrp="1"/>
          </p:cNvSpPr>
          <p:nvPr>
            <p:ph sz="quarter" idx="4"/>
          </p:nvPr>
        </p:nvSpPr>
        <p:spPr>
          <a:xfrm>
            <a:off x="6172200" y="1803862"/>
            <a:ext cx="5743400" cy="4385801"/>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2239CD88-0E6E-4543-8D1B-621CC677E604}"/>
              </a:ext>
            </a:extLst>
          </p:cNvPr>
          <p:cNvSpPr>
            <a:spLocks noGrp="1"/>
          </p:cNvSpPr>
          <p:nvPr>
            <p:ph type="dt" sz="half" idx="10"/>
          </p:nvPr>
        </p:nvSpPr>
        <p:spPr/>
        <p:txBody>
          <a:bodyPr/>
          <a:lstStyle/>
          <a:p>
            <a:fld id="{EF581A28-8301-41AB-BBD8-C02F8504FD5F}" type="datetime1">
              <a:rPr lang="ko-KR" altLang="en-US" smtClean="0"/>
              <a:t>2024-08-29</a:t>
            </a:fld>
            <a:endParaRPr lang="ko-KR" altLang="en-US"/>
          </a:p>
        </p:txBody>
      </p:sp>
      <p:sp>
        <p:nvSpPr>
          <p:cNvPr id="8" name="바닥글 개체 틀 7">
            <a:extLst>
              <a:ext uri="{FF2B5EF4-FFF2-40B4-BE49-F238E27FC236}">
                <a16:creationId xmlns:a16="http://schemas.microsoft.com/office/drawing/2014/main" id="{CBA8405B-2F0D-4692-9E64-B14D15483864}"/>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9" name="슬라이드 번호 개체 틀 8">
            <a:extLst>
              <a:ext uri="{FF2B5EF4-FFF2-40B4-BE49-F238E27FC236}">
                <a16:creationId xmlns:a16="http://schemas.microsoft.com/office/drawing/2014/main" id="{6387F563-18D5-4447-A673-44AF18DDCAFE}"/>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cxnSp>
        <p:nvCxnSpPr>
          <p:cNvPr id="12" name="직선 연결선 11">
            <a:extLst>
              <a:ext uri="{FF2B5EF4-FFF2-40B4-BE49-F238E27FC236}">
                <a16:creationId xmlns:a16="http://schemas.microsoft.com/office/drawing/2014/main" id="{66D0AE35-918F-4C5B-803E-D7E458A2099F}"/>
              </a:ext>
            </a:extLst>
          </p:cNvPr>
          <p:cNvCxnSpPr>
            <a:cxnSpLocks/>
          </p:cNvCxnSpPr>
          <p:nvPr/>
        </p:nvCxnSpPr>
        <p:spPr>
          <a:xfrm>
            <a:off x="276397" y="766096"/>
            <a:ext cx="11639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3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55BD3C-EA0C-47EC-939E-C948F38DAC14}"/>
              </a:ext>
            </a:extLst>
          </p:cNvPr>
          <p:cNvSpPr>
            <a:spLocks noGrp="1"/>
          </p:cNvSpPr>
          <p:nvPr>
            <p:ph type="title" hasCustomPrompt="1"/>
          </p:nvPr>
        </p:nvSpPr>
        <p:spPr/>
        <p:txBody>
          <a:bodyPr/>
          <a:lstStyle>
            <a:lvl1pPr>
              <a:defRPr/>
            </a:lvl1pPr>
          </a:lstStyle>
          <a:p>
            <a:r>
              <a:rPr lang="en-US" altLang="ko-KR" dirty="0"/>
              <a:t>[TITLE]</a:t>
            </a:r>
            <a:endParaRPr lang="ko-KR" altLang="en-US" dirty="0"/>
          </a:p>
        </p:txBody>
      </p:sp>
      <p:sp>
        <p:nvSpPr>
          <p:cNvPr id="3" name="날짜 개체 틀 2">
            <a:extLst>
              <a:ext uri="{FF2B5EF4-FFF2-40B4-BE49-F238E27FC236}">
                <a16:creationId xmlns:a16="http://schemas.microsoft.com/office/drawing/2014/main" id="{1CBF0073-2203-4CEF-8BD6-2AF84991270D}"/>
              </a:ext>
            </a:extLst>
          </p:cNvPr>
          <p:cNvSpPr>
            <a:spLocks noGrp="1"/>
          </p:cNvSpPr>
          <p:nvPr>
            <p:ph type="dt" sz="half" idx="10"/>
          </p:nvPr>
        </p:nvSpPr>
        <p:spPr/>
        <p:txBody>
          <a:bodyPr/>
          <a:lstStyle/>
          <a:p>
            <a:fld id="{A657B21A-ECE0-4DCA-A14E-E03E500DF3B2}" type="datetime1">
              <a:rPr lang="ko-KR" altLang="en-US" smtClean="0"/>
              <a:t>2024-08-29</a:t>
            </a:fld>
            <a:endParaRPr lang="ko-KR" altLang="en-US"/>
          </a:p>
        </p:txBody>
      </p:sp>
      <p:sp>
        <p:nvSpPr>
          <p:cNvPr id="4" name="바닥글 개체 틀 3">
            <a:extLst>
              <a:ext uri="{FF2B5EF4-FFF2-40B4-BE49-F238E27FC236}">
                <a16:creationId xmlns:a16="http://schemas.microsoft.com/office/drawing/2014/main" id="{CF0B84D1-E21A-4114-8260-3ECF1B1AFE7A}"/>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5" name="슬라이드 번호 개체 틀 4">
            <a:extLst>
              <a:ext uri="{FF2B5EF4-FFF2-40B4-BE49-F238E27FC236}">
                <a16:creationId xmlns:a16="http://schemas.microsoft.com/office/drawing/2014/main" id="{E6FFCE36-8B95-4925-84A5-41D514A95942}"/>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cxnSp>
        <p:nvCxnSpPr>
          <p:cNvPr id="7" name="직선 연결선 6">
            <a:extLst>
              <a:ext uri="{FF2B5EF4-FFF2-40B4-BE49-F238E27FC236}">
                <a16:creationId xmlns:a16="http://schemas.microsoft.com/office/drawing/2014/main" id="{11C716D6-21C5-46FE-8054-E0A09A02227E}"/>
              </a:ext>
            </a:extLst>
          </p:cNvPr>
          <p:cNvCxnSpPr>
            <a:cxnSpLocks/>
          </p:cNvCxnSpPr>
          <p:nvPr/>
        </p:nvCxnSpPr>
        <p:spPr>
          <a:xfrm>
            <a:off x="276397" y="766096"/>
            <a:ext cx="116392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9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050BA763-FB16-4AEE-8302-C5882E8836E5}"/>
              </a:ext>
            </a:extLst>
          </p:cNvPr>
          <p:cNvSpPr>
            <a:spLocks noGrp="1"/>
          </p:cNvSpPr>
          <p:nvPr>
            <p:ph type="dt" sz="half" idx="10"/>
          </p:nvPr>
        </p:nvSpPr>
        <p:spPr/>
        <p:txBody>
          <a:bodyPr/>
          <a:lstStyle/>
          <a:p>
            <a:fld id="{263BCD94-1783-407F-A7E3-0BDFB94A804A}" type="datetime1">
              <a:rPr lang="ko-KR" altLang="en-US" smtClean="0"/>
              <a:t>2024-08-29</a:t>
            </a:fld>
            <a:endParaRPr lang="ko-KR" altLang="en-US"/>
          </a:p>
        </p:txBody>
      </p:sp>
      <p:sp>
        <p:nvSpPr>
          <p:cNvPr id="3" name="바닥글 개체 틀 2">
            <a:extLst>
              <a:ext uri="{FF2B5EF4-FFF2-40B4-BE49-F238E27FC236}">
                <a16:creationId xmlns:a16="http://schemas.microsoft.com/office/drawing/2014/main" id="{9A324592-1143-41F4-9732-EECCB5283F51}"/>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4" name="슬라이드 번호 개체 틀 3">
            <a:extLst>
              <a:ext uri="{FF2B5EF4-FFF2-40B4-BE49-F238E27FC236}">
                <a16:creationId xmlns:a16="http://schemas.microsoft.com/office/drawing/2014/main" id="{D0A454EB-0AA0-4687-BC42-6D816E890546}"/>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10635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0B28A7-C7A0-44FC-9069-011183D755F5}"/>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0D3169D6-3612-489B-8B35-141F32C43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C349AA92-D444-42AA-BF0A-4FADF664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B787F427-F012-4553-B1E8-33B2625B2394}"/>
              </a:ext>
            </a:extLst>
          </p:cNvPr>
          <p:cNvSpPr>
            <a:spLocks noGrp="1"/>
          </p:cNvSpPr>
          <p:nvPr>
            <p:ph type="dt" sz="half" idx="10"/>
          </p:nvPr>
        </p:nvSpPr>
        <p:spPr/>
        <p:txBody>
          <a:bodyPr/>
          <a:lstStyle/>
          <a:p>
            <a:fld id="{9384A4C9-BEEF-430A-9F02-703BA4014F69}" type="datetime1">
              <a:rPr lang="ko-KR" altLang="en-US" smtClean="0"/>
              <a:t>2024-08-29</a:t>
            </a:fld>
            <a:endParaRPr lang="ko-KR" altLang="en-US"/>
          </a:p>
        </p:txBody>
      </p:sp>
      <p:sp>
        <p:nvSpPr>
          <p:cNvPr id="6" name="바닥글 개체 틀 5">
            <a:extLst>
              <a:ext uri="{FF2B5EF4-FFF2-40B4-BE49-F238E27FC236}">
                <a16:creationId xmlns:a16="http://schemas.microsoft.com/office/drawing/2014/main" id="{93F62362-9099-4A0C-A39D-A4E1C67B3994}"/>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7" name="슬라이드 번호 개체 틀 6">
            <a:extLst>
              <a:ext uri="{FF2B5EF4-FFF2-40B4-BE49-F238E27FC236}">
                <a16:creationId xmlns:a16="http://schemas.microsoft.com/office/drawing/2014/main" id="{754431CD-F5A3-4315-876A-49F56BAA022E}"/>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125702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6943C8-38E9-4E98-BFF0-2A2F788E0CE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6CE7419-E366-45AC-BE45-A6933C7E8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p>
        </p:txBody>
      </p:sp>
      <p:sp>
        <p:nvSpPr>
          <p:cNvPr id="4" name="텍스트 개체 틀 3">
            <a:extLst>
              <a:ext uri="{FF2B5EF4-FFF2-40B4-BE49-F238E27FC236}">
                <a16:creationId xmlns:a16="http://schemas.microsoft.com/office/drawing/2014/main" id="{A2EEF80C-D544-46ED-8934-13960FA01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E8F965E8-9EC4-4FAC-9CE9-46BDC4D2D14D}"/>
              </a:ext>
            </a:extLst>
          </p:cNvPr>
          <p:cNvSpPr>
            <a:spLocks noGrp="1"/>
          </p:cNvSpPr>
          <p:nvPr>
            <p:ph type="dt" sz="half" idx="10"/>
          </p:nvPr>
        </p:nvSpPr>
        <p:spPr/>
        <p:txBody>
          <a:bodyPr/>
          <a:lstStyle/>
          <a:p>
            <a:fld id="{F1A13ACD-7F84-4A50-B6F0-C7954FC1C790}" type="datetime1">
              <a:rPr lang="ko-KR" altLang="en-US" smtClean="0"/>
              <a:t>2024-08-29</a:t>
            </a:fld>
            <a:endParaRPr lang="ko-KR" altLang="en-US"/>
          </a:p>
        </p:txBody>
      </p:sp>
      <p:sp>
        <p:nvSpPr>
          <p:cNvPr id="6" name="바닥글 개체 틀 5">
            <a:extLst>
              <a:ext uri="{FF2B5EF4-FFF2-40B4-BE49-F238E27FC236}">
                <a16:creationId xmlns:a16="http://schemas.microsoft.com/office/drawing/2014/main" id="{9C1F0234-EF2E-4976-B9B8-E0B3DBA19D40}"/>
              </a:ext>
            </a:extLst>
          </p:cNvPr>
          <p:cNvSpPr>
            <a:spLocks noGrp="1"/>
          </p:cNvSpPr>
          <p:nvPr>
            <p:ph type="ftr" sz="quarter" idx="11"/>
          </p:nvPr>
        </p:nvSpPr>
        <p:spPr>
          <a:xfrm>
            <a:off x="4038600" y="6356350"/>
            <a:ext cx="4114800" cy="365125"/>
          </a:xfrm>
          <a:prstGeom prst="rect">
            <a:avLst/>
          </a:prstGeom>
        </p:spPr>
        <p:txBody>
          <a:bodyPr/>
          <a:lstStyle/>
          <a:p>
            <a:endParaRPr lang="ko-KR" altLang="en-US"/>
          </a:p>
        </p:txBody>
      </p:sp>
      <p:sp>
        <p:nvSpPr>
          <p:cNvPr id="7" name="슬라이드 번호 개체 틀 6">
            <a:extLst>
              <a:ext uri="{FF2B5EF4-FFF2-40B4-BE49-F238E27FC236}">
                <a16:creationId xmlns:a16="http://schemas.microsoft.com/office/drawing/2014/main" id="{858891E6-8414-4938-9BA2-C7E7B6EF2915}"/>
              </a:ext>
            </a:extLst>
          </p:cNvPr>
          <p:cNvSpPr>
            <a:spLocks noGrp="1"/>
          </p:cNvSpPr>
          <p:nvPr>
            <p:ph type="sldNum" sz="quarter" idx="12"/>
          </p:nvPr>
        </p:nvSpPr>
        <p:spPr/>
        <p:txBody>
          <a:bodyPr/>
          <a:lstStyle/>
          <a:p>
            <a:fld id="{439E02B6-F1B5-4FE8-897B-C4C911F1FA68}" type="slidenum">
              <a:rPr lang="ko-KR" altLang="en-US" smtClean="0"/>
              <a:t>‹#›</a:t>
            </a:fld>
            <a:endParaRPr lang="ko-KR" altLang="en-US"/>
          </a:p>
        </p:txBody>
      </p:sp>
    </p:spTree>
    <p:extLst>
      <p:ext uri="{BB962C8B-B14F-4D97-AF65-F5344CB8AC3E}">
        <p14:creationId xmlns:p14="http://schemas.microsoft.com/office/powerpoint/2010/main" val="328830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B84576C-E4C1-44A8-953B-2CDA58798573}"/>
              </a:ext>
            </a:extLst>
          </p:cNvPr>
          <p:cNvSpPr>
            <a:spLocks noGrp="1"/>
          </p:cNvSpPr>
          <p:nvPr>
            <p:ph type="title"/>
          </p:nvPr>
        </p:nvSpPr>
        <p:spPr>
          <a:xfrm>
            <a:off x="174567" y="109507"/>
            <a:ext cx="11741034" cy="707217"/>
          </a:xfrm>
          <a:prstGeom prst="rect">
            <a:avLst/>
          </a:prstGeom>
        </p:spPr>
        <p:txBody>
          <a:bodyPr vert="horz" lIns="91440" tIns="45720" rIns="91440" bIns="45720" rtlCol="0" anchor="ctr">
            <a:normAutofit/>
          </a:bodyPr>
          <a:lstStyle/>
          <a:p>
            <a:r>
              <a:rPr lang="en-US" altLang="ko-KR" dirty="0"/>
              <a:t>[TITLE]</a:t>
            </a:r>
            <a:endParaRPr lang="ko-KR" altLang="en-US" dirty="0"/>
          </a:p>
        </p:txBody>
      </p:sp>
      <p:sp>
        <p:nvSpPr>
          <p:cNvPr id="3" name="텍스트 개체 틀 2">
            <a:extLst>
              <a:ext uri="{FF2B5EF4-FFF2-40B4-BE49-F238E27FC236}">
                <a16:creationId xmlns:a16="http://schemas.microsoft.com/office/drawing/2014/main" id="{7F0712A1-C479-4BFA-AB8D-565421B7901D}"/>
              </a:ext>
            </a:extLst>
          </p:cNvPr>
          <p:cNvSpPr>
            <a:spLocks noGrp="1"/>
          </p:cNvSpPr>
          <p:nvPr>
            <p:ph type="body" idx="1"/>
          </p:nvPr>
        </p:nvSpPr>
        <p:spPr>
          <a:xfrm>
            <a:off x="276397" y="1188720"/>
            <a:ext cx="11639203" cy="4988243"/>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a:extLst>
              <a:ext uri="{FF2B5EF4-FFF2-40B4-BE49-F238E27FC236}">
                <a16:creationId xmlns:a16="http://schemas.microsoft.com/office/drawing/2014/main" id="{EBE0E579-0E47-483E-8DFD-EF88842A5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C7615-13A2-40BC-A197-2D5C31B105E1}" type="datetime1">
              <a:rPr lang="ko-KR" altLang="en-US" smtClean="0"/>
              <a:t>2024-08-29</a:t>
            </a:fld>
            <a:endParaRPr lang="ko-KR" altLang="en-US"/>
          </a:p>
        </p:txBody>
      </p:sp>
      <p:sp>
        <p:nvSpPr>
          <p:cNvPr id="5" name="바닥글 개체 틀 4">
            <a:extLst>
              <a:ext uri="{FF2B5EF4-FFF2-40B4-BE49-F238E27FC236}">
                <a16:creationId xmlns:a16="http://schemas.microsoft.com/office/drawing/2014/main" id="{002ADA36-C5E5-4930-86BE-3A22763DE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1048FE3E-5CE6-4231-A15A-14410A897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E02B6-F1B5-4FE8-897B-C4C911F1FA68}" type="slidenum">
              <a:rPr lang="ko-KR" altLang="en-US" smtClean="0"/>
              <a:t>‹#›</a:t>
            </a:fld>
            <a:endParaRPr lang="ko-KR" altLang="en-US"/>
          </a:p>
        </p:txBody>
      </p:sp>
      <p:sp>
        <p:nvSpPr>
          <p:cNvPr id="7" name="직사각형 6">
            <a:extLst>
              <a:ext uri="{FF2B5EF4-FFF2-40B4-BE49-F238E27FC236}">
                <a16:creationId xmlns:a16="http://schemas.microsoft.com/office/drawing/2014/main" id="{479252EA-B846-4016-85B4-44C6088A337F}"/>
              </a:ext>
            </a:extLst>
          </p:cNvPr>
          <p:cNvSpPr/>
          <p:nvPr/>
        </p:nvSpPr>
        <p:spPr>
          <a:xfrm>
            <a:off x="0" y="6754091"/>
            <a:ext cx="12192000" cy="103909"/>
          </a:xfrm>
          <a:prstGeom prst="rect">
            <a:avLst/>
          </a:prstGeom>
          <a:solidFill>
            <a:srgbClr val="364085">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9018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1" hangingPunct="1">
        <a:lnSpc>
          <a:spcPct val="90000"/>
        </a:lnSpc>
        <a:spcBef>
          <a:spcPct val="0"/>
        </a:spcBef>
        <a:buNone/>
        <a:defRPr sz="3600" u="none" kern="1200">
          <a:solidFill>
            <a:schemeClr val="tx1"/>
          </a:solidFill>
          <a:latin typeface="나눔스퀘어 ExtraBold" panose="020B0600000101010101" pitchFamily="50" charset="-127"/>
          <a:ea typeface="나눔스퀘어 ExtraBold"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나눔스퀘어 Bold" panose="020B0600000101010101" pitchFamily="50" charset="-127"/>
          <a:ea typeface="나눔스퀘어 Bold"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나눔스퀘어 Bold" panose="020B0600000101010101" pitchFamily="50" charset="-127"/>
          <a:ea typeface="나눔스퀘어 Bold"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나눔스퀘어 Bold" panose="020B0600000101010101" pitchFamily="50" charset="-127"/>
          <a:ea typeface="나눔스퀘어 Bold"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나눔스퀘어 Bold" panose="020B0600000101010101" pitchFamily="50" charset="-127"/>
          <a:ea typeface="나눔스퀘어 Bold"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나눔스퀘어 Bold" panose="020B0600000101010101" pitchFamily="50" charset="-127"/>
          <a:ea typeface="나눔스퀘어 Bold"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30.png"/><Relationship Id="rId4" Type="http://schemas.openxmlformats.org/officeDocument/2006/relationships/image" Target="../media/image32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38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0.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M KDD 2024">
            <a:extLst>
              <a:ext uri="{FF2B5EF4-FFF2-40B4-BE49-F238E27FC236}">
                <a16:creationId xmlns:a16="http://schemas.microsoft.com/office/drawing/2014/main" id="{D5F7D75C-D8BA-4EBD-AA67-308AF28C2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0013" cy="974253"/>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263DE06D-478E-4C91-A484-864892702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55" y="313181"/>
            <a:ext cx="2236630" cy="621286"/>
          </a:xfrm>
          <a:prstGeom prst="rect">
            <a:avLst/>
          </a:prstGeom>
        </p:spPr>
      </p:pic>
      <p:pic>
        <p:nvPicPr>
          <p:cNvPr id="5" name="그림 4">
            <a:extLst>
              <a:ext uri="{FF2B5EF4-FFF2-40B4-BE49-F238E27FC236}">
                <a16:creationId xmlns:a16="http://schemas.microsoft.com/office/drawing/2014/main" id="{C0FC5DAC-F24D-470A-97F2-46DAFBFB65F6}"/>
              </a:ext>
            </a:extLst>
          </p:cNvPr>
          <p:cNvPicPr>
            <a:picLocks noChangeAspect="1"/>
          </p:cNvPicPr>
          <p:nvPr/>
        </p:nvPicPr>
        <p:blipFill>
          <a:blip r:embed="rId5"/>
          <a:stretch>
            <a:fillRect/>
          </a:stretch>
        </p:blipFill>
        <p:spPr>
          <a:xfrm>
            <a:off x="9328885" y="0"/>
            <a:ext cx="1415559" cy="1061669"/>
          </a:xfrm>
          <a:prstGeom prst="rect">
            <a:avLst/>
          </a:prstGeom>
        </p:spPr>
      </p:pic>
      <p:pic>
        <p:nvPicPr>
          <p:cNvPr id="1032" name="Picture 8" descr="Illinois Computer Science (@IllinoisCS) / X">
            <a:extLst>
              <a:ext uri="{FF2B5EF4-FFF2-40B4-BE49-F238E27FC236}">
                <a16:creationId xmlns:a16="http://schemas.microsoft.com/office/drawing/2014/main" id="{827260CB-AE30-4A0F-85DB-23560A66C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1174" y="119484"/>
            <a:ext cx="1008681" cy="1008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DDC0712-5993-4627-86A3-DF52AAEE50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5582" y="4396311"/>
            <a:ext cx="1620000" cy="16200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12" name="직사각형 11">
            <a:extLst>
              <a:ext uri="{FF2B5EF4-FFF2-40B4-BE49-F238E27FC236}">
                <a16:creationId xmlns:a16="http://schemas.microsoft.com/office/drawing/2014/main" id="{AFC745B2-7627-4E6B-AB12-495F6651D97E}"/>
              </a:ext>
            </a:extLst>
          </p:cNvPr>
          <p:cNvSpPr/>
          <p:nvPr/>
        </p:nvSpPr>
        <p:spPr>
          <a:xfrm>
            <a:off x="447182" y="6144709"/>
            <a:ext cx="2296799" cy="400110"/>
          </a:xfrm>
          <a:prstGeom prst="rect">
            <a:avLst/>
          </a:prstGeom>
        </p:spPr>
        <p:txBody>
          <a:bodyPr wrap="square">
            <a:spAutoFit/>
          </a:bodyPr>
          <a:lstStyle/>
          <a:p>
            <a:pPr algn="ctr"/>
            <a:r>
              <a:rPr lang="en-US" altLang="ko-KR" sz="2000" dirty="0">
                <a:solidFill>
                  <a:srgbClr val="485190"/>
                </a:solidFill>
                <a:latin typeface="나눔스퀘어 ExtraBold" panose="020B0600000101010101" pitchFamily="50" charset="-127"/>
                <a:ea typeface="나눔스퀘어 ExtraBold" panose="020B0600000101010101" pitchFamily="50" charset="-127"/>
              </a:rPr>
              <a:t>Taehyung Kwon</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pic>
        <p:nvPicPr>
          <p:cNvPr id="13" name="그림 12">
            <a:extLst>
              <a:ext uri="{FF2B5EF4-FFF2-40B4-BE49-F238E27FC236}">
                <a16:creationId xmlns:a16="http://schemas.microsoft.com/office/drawing/2014/main" id="{C8525841-9990-4C52-88B1-8ED5021411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3769" y="4396311"/>
            <a:ext cx="1614582" cy="1620000"/>
          </a:xfrm>
          <a:prstGeom prst="rect">
            <a:avLst/>
          </a:prstGeom>
          <a:ln w="9525">
            <a:noFill/>
          </a:ln>
        </p:spPr>
      </p:pic>
      <p:sp>
        <p:nvSpPr>
          <p:cNvPr id="14" name="직사각형 13">
            <a:extLst>
              <a:ext uri="{FF2B5EF4-FFF2-40B4-BE49-F238E27FC236}">
                <a16:creationId xmlns:a16="http://schemas.microsoft.com/office/drawing/2014/main" id="{2AE88302-4719-4A2A-8843-9521E6AFF673}"/>
              </a:ext>
            </a:extLst>
          </p:cNvPr>
          <p:cNvSpPr/>
          <p:nvPr/>
        </p:nvSpPr>
        <p:spPr>
          <a:xfrm>
            <a:off x="2732660"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Jihoon</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Ko</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pic>
        <p:nvPicPr>
          <p:cNvPr id="15" name="Picture 4" descr="https://datalab.snu.ac.kr/assets/images/people/jinhongjung.png">
            <a:extLst>
              <a:ext uri="{FF2B5EF4-FFF2-40B4-BE49-F238E27FC236}">
                <a16:creationId xmlns:a16="http://schemas.microsoft.com/office/drawing/2014/main" id="{4ECFF89D-E8A3-4DCE-A5A7-4AE9BB15BCF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444" b="20655"/>
          <a:stretch/>
        </p:blipFill>
        <p:spPr bwMode="auto">
          <a:xfrm>
            <a:off x="5356538" y="4396311"/>
            <a:ext cx="1624762" cy="16200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6" name="그림 15">
            <a:extLst>
              <a:ext uri="{FF2B5EF4-FFF2-40B4-BE49-F238E27FC236}">
                <a16:creationId xmlns:a16="http://schemas.microsoft.com/office/drawing/2014/main" id="{711F7B9C-018E-40E8-A670-A2314B089E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3675" y="4396311"/>
            <a:ext cx="1612614" cy="1620000"/>
          </a:xfrm>
          <a:prstGeom prst="rect">
            <a:avLst/>
          </a:prstGeom>
          <a:ln w="12700">
            <a:solidFill>
              <a:schemeClr val="bg1"/>
            </a:solidFill>
          </a:ln>
        </p:spPr>
      </p:pic>
      <p:pic>
        <p:nvPicPr>
          <p:cNvPr id="1034" name="Picture 10" descr="https://jungijang.github.io/resources/images/jungijang.png">
            <a:extLst>
              <a:ext uri="{FF2B5EF4-FFF2-40B4-BE49-F238E27FC236}">
                <a16:creationId xmlns:a16="http://schemas.microsoft.com/office/drawing/2014/main" id="{26B2A59B-B84C-49B3-B44F-53FD86D6F7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9487" y="4396311"/>
            <a:ext cx="1296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a:extLst>
              <a:ext uri="{FF2B5EF4-FFF2-40B4-BE49-F238E27FC236}">
                <a16:creationId xmlns:a16="http://schemas.microsoft.com/office/drawing/2014/main" id="{C86BD264-28EB-4B96-852F-1B345263134D}"/>
              </a:ext>
            </a:extLst>
          </p:cNvPr>
          <p:cNvSpPr/>
          <p:nvPr/>
        </p:nvSpPr>
        <p:spPr>
          <a:xfrm>
            <a:off x="5018138"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Jinhong</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Jung</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19" name="직사각형 18">
            <a:extLst>
              <a:ext uri="{FF2B5EF4-FFF2-40B4-BE49-F238E27FC236}">
                <a16:creationId xmlns:a16="http://schemas.microsoft.com/office/drawing/2014/main" id="{FAF4F603-DBCC-4BC7-9FC4-34CB479E786F}"/>
              </a:ext>
            </a:extLst>
          </p:cNvPr>
          <p:cNvSpPr/>
          <p:nvPr/>
        </p:nvSpPr>
        <p:spPr>
          <a:xfrm>
            <a:off x="7149087" y="6144709"/>
            <a:ext cx="2296799" cy="400110"/>
          </a:xfrm>
          <a:prstGeom prst="rect">
            <a:avLst/>
          </a:prstGeom>
        </p:spPr>
        <p:txBody>
          <a:bodyPr wrap="square">
            <a:spAutoFit/>
          </a:bodyPr>
          <a:lstStyle/>
          <a:p>
            <a:pPr algn="ctr"/>
            <a:r>
              <a:rPr lang="en-US" altLang="ko-KR" sz="2000" dirty="0">
                <a:solidFill>
                  <a:srgbClr val="485190"/>
                </a:solidFill>
                <a:latin typeface="나눔스퀘어 ExtraBold" panose="020B0600000101010101" pitchFamily="50" charset="-127"/>
                <a:ea typeface="나눔스퀘어 ExtraBold" panose="020B0600000101010101" pitchFamily="50" charset="-127"/>
              </a:rPr>
              <a:t>Jun-Gi Jang</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20" name="직사각형 19">
            <a:extLst>
              <a:ext uri="{FF2B5EF4-FFF2-40B4-BE49-F238E27FC236}">
                <a16:creationId xmlns:a16="http://schemas.microsoft.com/office/drawing/2014/main" id="{A8B13837-4562-4E52-B73C-4FEBE0D33FD5}"/>
              </a:ext>
            </a:extLst>
          </p:cNvPr>
          <p:cNvSpPr/>
          <p:nvPr/>
        </p:nvSpPr>
        <p:spPr>
          <a:xfrm>
            <a:off x="9268715"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Kijung</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Shin</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23" name="제목 1">
            <a:extLst>
              <a:ext uri="{FF2B5EF4-FFF2-40B4-BE49-F238E27FC236}">
                <a16:creationId xmlns:a16="http://schemas.microsoft.com/office/drawing/2014/main" id="{DE968599-5706-4812-BE55-25ACF8DDDC48}"/>
              </a:ext>
            </a:extLst>
          </p:cNvPr>
          <p:cNvSpPr txBox="1">
            <a:spLocks/>
          </p:cNvSpPr>
          <p:nvPr/>
        </p:nvSpPr>
        <p:spPr>
          <a:xfrm>
            <a:off x="37875" y="1851195"/>
            <a:ext cx="11868150" cy="2505330"/>
          </a:xfrm>
          <a:prstGeom prst="rect">
            <a:avLst/>
          </a:prstGeom>
          <a:noFill/>
        </p:spPr>
        <p:txBody>
          <a:bodyPr>
            <a:normAutofit/>
          </a:bodyPr>
          <a:lstStyle>
            <a:lvl1pPr algn="l" defTabSz="914400" rtl="0" eaLnBrk="1" latinLnBrk="1" hangingPunct="1">
              <a:lnSpc>
                <a:spcPct val="90000"/>
              </a:lnSpc>
              <a:spcBef>
                <a:spcPct val="0"/>
              </a:spcBef>
              <a:buNone/>
              <a:defRPr sz="3600" u="none" kern="1200">
                <a:solidFill>
                  <a:schemeClr val="tx1"/>
                </a:solidFill>
                <a:latin typeface="나눔스퀘어 ExtraBold" panose="020B0600000101010101" pitchFamily="50" charset="-127"/>
                <a:ea typeface="나눔스퀘어 ExtraBold" panose="020B0600000101010101" pitchFamily="50" charset="-127"/>
                <a:cs typeface="+mj-cs"/>
              </a:defRPr>
            </a:lvl1pPr>
          </a:lstStyle>
          <a:p>
            <a:pPr algn="ctr"/>
            <a:r>
              <a:rPr lang="en-US" altLang="ko-KR" sz="4000" dirty="0">
                <a:solidFill>
                  <a:srgbClr val="485190"/>
                </a:solidFill>
              </a:rPr>
              <a:t>Compact Decomposition of Irregular Tensors for Data Compression: From Sparse to Dense to High-order Tensors</a:t>
            </a:r>
          </a:p>
        </p:txBody>
      </p:sp>
    </p:spTree>
    <p:extLst>
      <p:ext uri="{BB962C8B-B14F-4D97-AF65-F5344CB8AC3E}">
        <p14:creationId xmlns:p14="http://schemas.microsoft.com/office/powerpoint/2010/main" val="1669306760"/>
      </p:ext>
    </p:extLst>
  </p:cSld>
  <p:clrMapOvr>
    <a:masterClrMapping/>
  </p:clrMapOvr>
  <mc:AlternateContent xmlns:mc="http://schemas.openxmlformats.org/markup-compatibility/2006" xmlns:p14="http://schemas.microsoft.com/office/powerpoint/2010/main">
    <mc:Choice Requires="p14">
      <p:transition spd="slow" p14:dur="2000" advTm="9938"/>
    </mc:Choice>
    <mc:Fallback xmlns="">
      <p:transition spd="slow" advTm="99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63A5DC-856F-4841-B225-973E3DD16AEA}"/>
              </a:ext>
            </a:extLst>
          </p:cNvPr>
          <p:cNvSpPr>
            <a:spLocks noGrp="1"/>
          </p:cNvSpPr>
          <p:nvPr>
            <p:ph type="title"/>
          </p:nvPr>
        </p:nvSpPr>
        <p:spPr/>
        <p:txBody>
          <a:bodyPr/>
          <a:lstStyle/>
          <a:p>
            <a:r>
              <a:rPr lang="en-US" altLang="ko-KR" dirty="0"/>
              <a:t>Previous lossy compression: PARAFAC2</a:t>
            </a:r>
            <a:endParaRPr lang="ko-KR" altLang="en-US" dirty="0"/>
          </a:p>
        </p:txBody>
      </p:sp>
      <p:sp>
        <p:nvSpPr>
          <p:cNvPr id="3" name="내용 개체 틀 2">
            <a:extLst>
              <a:ext uri="{FF2B5EF4-FFF2-40B4-BE49-F238E27FC236}">
                <a16:creationId xmlns:a16="http://schemas.microsoft.com/office/drawing/2014/main" id="{1E504ACD-4E55-47A0-B15E-C53A40746FBF}"/>
              </a:ext>
            </a:extLst>
          </p:cNvPr>
          <p:cNvSpPr>
            <a:spLocks noGrp="1"/>
          </p:cNvSpPr>
          <p:nvPr>
            <p:ph idx="1"/>
          </p:nvPr>
        </p:nvSpPr>
        <p:spPr/>
        <p:txBody>
          <a:bodyPr/>
          <a:lstStyle/>
          <a:p>
            <a:pPr marL="0" indent="0">
              <a:buNone/>
            </a:pPr>
            <a:r>
              <a:rPr lang="en-US" altLang="ko-KR" dirty="0"/>
              <a:t>Factor matrices can be </a:t>
            </a:r>
            <a:r>
              <a:rPr lang="en-US" altLang="ko-KR" b="1" dirty="0">
                <a:solidFill>
                  <a:srgbClr val="485190"/>
                </a:solidFill>
              </a:rPr>
              <a:t>stored</a:t>
            </a:r>
            <a:r>
              <a:rPr lang="en-US" altLang="ko-KR" dirty="0"/>
              <a:t> instead of the input irregular tensor.</a:t>
            </a:r>
          </a:p>
          <a:p>
            <a:pPr marL="0" indent="0">
              <a:buNone/>
            </a:pPr>
            <a:r>
              <a:rPr lang="en-US" altLang="ko-KR" dirty="0"/>
              <a:t>That is, factor matrices can be regarded as </a:t>
            </a:r>
            <a:r>
              <a:rPr lang="en-US" altLang="ko-KR" b="1" dirty="0">
                <a:solidFill>
                  <a:srgbClr val="485190"/>
                </a:solidFill>
              </a:rPr>
              <a:t>the compressed output.</a:t>
            </a:r>
            <a:endParaRPr lang="en-US" altLang="ko-KR" dirty="0"/>
          </a:p>
          <a:p>
            <a:endParaRPr lang="en-US" altLang="ko-KR" dirty="0"/>
          </a:p>
        </p:txBody>
      </p:sp>
      <p:sp>
        <p:nvSpPr>
          <p:cNvPr id="4" name="슬라이드 번호 개체 틀 3">
            <a:extLst>
              <a:ext uri="{FF2B5EF4-FFF2-40B4-BE49-F238E27FC236}">
                <a16:creationId xmlns:a16="http://schemas.microsoft.com/office/drawing/2014/main" id="{51314214-5317-49C9-94FA-071A93595D56}"/>
              </a:ext>
            </a:extLst>
          </p:cNvPr>
          <p:cNvSpPr>
            <a:spLocks noGrp="1"/>
          </p:cNvSpPr>
          <p:nvPr>
            <p:ph type="sldNum" sz="quarter" idx="12"/>
          </p:nvPr>
        </p:nvSpPr>
        <p:spPr/>
        <p:txBody>
          <a:bodyPr/>
          <a:lstStyle/>
          <a:p>
            <a:fld id="{439E02B6-F1B5-4FE8-897B-C4C911F1FA68}" type="slidenum">
              <a:rPr lang="ko-KR" altLang="en-US" smtClean="0"/>
              <a:t>10</a:t>
            </a:fld>
            <a:endParaRPr lang="ko-KR" altLang="en-US"/>
          </a:p>
        </p:txBody>
      </p:sp>
      <p:sp>
        <p:nvSpPr>
          <p:cNvPr id="34" name="직사각형 33">
            <a:extLst>
              <a:ext uri="{FF2B5EF4-FFF2-40B4-BE49-F238E27FC236}">
                <a16:creationId xmlns:a16="http://schemas.microsoft.com/office/drawing/2014/main" id="{B9E342C0-F34C-4A67-A157-DF3447F69265}"/>
              </a:ext>
            </a:extLst>
          </p:cNvPr>
          <p:cNvSpPr/>
          <p:nvPr/>
        </p:nvSpPr>
        <p:spPr>
          <a:xfrm>
            <a:off x="4435927" y="2285636"/>
            <a:ext cx="6759890" cy="2997564"/>
          </a:xfrm>
          <a:prstGeom prst="rect">
            <a:avLst/>
          </a:prstGeom>
          <a:noFill/>
          <a:ln w="57150">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5" name="그림 34">
            <a:extLst>
              <a:ext uri="{FF2B5EF4-FFF2-40B4-BE49-F238E27FC236}">
                <a16:creationId xmlns:a16="http://schemas.microsoft.com/office/drawing/2014/main" id="{CA75A858-1199-48B9-B2DE-F8A784FA3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92" y="4544486"/>
            <a:ext cx="582711" cy="582711"/>
          </a:xfrm>
          <a:prstGeom prst="rect">
            <a:avLst/>
          </a:prstGeom>
        </p:spPr>
      </p:pic>
      <p:cxnSp>
        <p:nvCxnSpPr>
          <p:cNvPr id="38" name="Straight Connector 37">
            <a:extLst>
              <a:ext uri="{FF2B5EF4-FFF2-40B4-BE49-F238E27FC236}">
                <a16:creationId xmlns:a16="http://schemas.microsoft.com/office/drawing/2014/main" id="{C13833C7-8028-4957-BCDC-8F129C869568}"/>
              </a:ext>
            </a:extLst>
          </p:cNvPr>
          <p:cNvCxnSpPr/>
          <p:nvPr/>
        </p:nvCxnSpPr>
        <p:spPr>
          <a:xfrm>
            <a:off x="3479494" y="2218754"/>
            <a:ext cx="0" cy="3850105"/>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 name="그룹 4">
            <a:extLst>
              <a:ext uri="{FF2B5EF4-FFF2-40B4-BE49-F238E27FC236}">
                <a16:creationId xmlns:a16="http://schemas.microsoft.com/office/drawing/2014/main" id="{A11B43D5-C955-44B9-86B4-56068D392B74}"/>
              </a:ext>
            </a:extLst>
          </p:cNvPr>
          <p:cNvGrpSpPr/>
          <p:nvPr/>
        </p:nvGrpSpPr>
        <p:grpSpPr>
          <a:xfrm>
            <a:off x="7104194" y="2710767"/>
            <a:ext cx="1345181" cy="1104711"/>
            <a:chOff x="7745167" y="1938107"/>
            <a:chExt cx="1345181" cy="1104711"/>
          </a:xfrm>
        </p:grpSpPr>
        <p:grpSp>
          <p:nvGrpSpPr>
            <p:cNvPr id="41" name="그룹 5">
              <a:extLst>
                <a:ext uri="{FF2B5EF4-FFF2-40B4-BE49-F238E27FC236}">
                  <a16:creationId xmlns:a16="http://schemas.microsoft.com/office/drawing/2014/main" id="{DF7D75BE-0C4D-4DE2-B866-35243E9DF2EE}"/>
                </a:ext>
              </a:extLst>
            </p:cNvPr>
            <p:cNvGrpSpPr/>
            <p:nvPr/>
          </p:nvGrpSpPr>
          <p:grpSpPr>
            <a:xfrm>
              <a:off x="8370348" y="1938107"/>
              <a:ext cx="720000" cy="692477"/>
              <a:chOff x="7696390" y="2721437"/>
              <a:chExt cx="720000" cy="692477"/>
            </a:xfrm>
          </p:grpSpPr>
          <p:sp>
            <p:nvSpPr>
              <p:cNvPr id="52" name="직사각형 16">
                <a:extLst>
                  <a:ext uri="{FF2B5EF4-FFF2-40B4-BE49-F238E27FC236}">
                    <a16:creationId xmlns:a16="http://schemas.microsoft.com/office/drawing/2014/main" id="{68510BD6-6A42-47C0-B80F-149E3CD1BDE5}"/>
                  </a:ext>
                </a:extLst>
              </p:cNvPr>
              <p:cNvSpPr/>
              <p:nvPr/>
            </p:nvSpPr>
            <p:spPr>
              <a:xfrm>
                <a:off x="7696390" y="2721437"/>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17">
                <a:extLst>
                  <a:ext uri="{FF2B5EF4-FFF2-40B4-BE49-F238E27FC236}">
                    <a16:creationId xmlns:a16="http://schemas.microsoft.com/office/drawing/2014/main" id="{C9F13411-4C17-43AD-905B-DCB8245ADBE4}"/>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18">
                <a:extLst>
                  <a:ext uri="{FF2B5EF4-FFF2-40B4-BE49-F238E27FC236}">
                    <a16:creationId xmlns:a16="http://schemas.microsoft.com/office/drawing/2014/main" id="{505F7FA9-F944-46C7-AA2D-F10A7C8BAF44}"/>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19">
                <a:extLst>
                  <a:ext uri="{FF2B5EF4-FFF2-40B4-BE49-F238E27FC236}">
                    <a16:creationId xmlns:a16="http://schemas.microsoft.com/office/drawing/2014/main" id="{838C1C9C-78A5-4E70-825D-DF3190107BCC}"/>
                  </a:ext>
                </a:extLst>
              </p:cNvPr>
              <p:cNvSpPr/>
              <p:nvPr/>
            </p:nvSpPr>
            <p:spPr>
              <a:xfrm>
                <a:off x="8056390" y="3053914"/>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그룹 6">
              <a:extLst>
                <a:ext uri="{FF2B5EF4-FFF2-40B4-BE49-F238E27FC236}">
                  <a16:creationId xmlns:a16="http://schemas.microsoft.com/office/drawing/2014/main" id="{DD3F28AA-7755-4F60-A836-F6922A979A0B}"/>
                </a:ext>
              </a:extLst>
            </p:cNvPr>
            <p:cNvGrpSpPr/>
            <p:nvPr/>
          </p:nvGrpSpPr>
          <p:grpSpPr>
            <a:xfrm>
              <a:off x="8044816" y="2140843"/>
              <a:ext cx="720000" cy="692477"/>
              <a:chOff x="7696390" y="2721437"/>
              <a:chExt cx="720000" cy="692477"/>
            </a:xfrm>
          </p:grpSpPr>
          <p:sp>
            <p:nvSpPr>
              <p:cNvPr id="48" name="직사각형 12">
                <a:extLst>
                  <a:ext uri="{FF2B5EF4-FFF2-40B4-BE49-F238E27FC236}">
                    <a16:creationId xmlns:a16="http://schemas.microsoft.com/office/drawing/2014/main" id="{A7ABDB94-A726-4A59-9F5F-67942E4CE9BC}"/>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13">
                <a:extLst>
                  <a:ext uri="{FF2B5EF4-FFF2-40B4-BE49-F238E27FC236}">
                    <a16:creationId xmlns:a16="http://schemas.microsoft.com/office/drawing/2014/main" id="{4A70F478-4482-45C3-8C7F-7F18585A7935}"/>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4">
                <a:extLst>
                  <a:ext uri="{FF2B5EF4-FFF2-40B4-BE49-F238E27FC236}">
                    <a16:creationId xmlns:a16="http://schemas.microsoft.com/office/drawing/2014/main" id="{110745C1-0D48-4183-80CD-F6F67FA0B507}"/>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5">
                <a:extLst>
                  <a:ext uri="{FF2B5EF4-FFF2-40B4-BE49-F238E27FC236}">
                    <a16:creationId xmlns:a16="http://schemas.microsoft.com/office/drawing/2014/main" id="{BBE807F3-9A4A-4D0E-B9F2-42FFD8AB0E5B}"/>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그룹 7">
              <a:extLst>
                <a:ext uri="{FF2B5EF4-FFF2-40B4-BE49-F238E27FC236}">
                  <a16:creationId xmlns:a16="http://schemas.microsoft.com/office/drawing/2014/main" id="{5DA1D98C-C9C4-4A41-804D-18421CC09729}"/>
                </a:ext>
              </a:extLst>
            </p:cNvPr>
            <p:cNvGrpSpPr/>
            <p:nvPr/>
          </p:nvGrpSpPr>
          <p:grpSpPr>
            <a:xfrm>
              <a:off x="7745167" y="2350341"/>
              <a:ext cx="720000" cy="692477"/>
              <a:chOff x="7696390" y="2721437"/>
              <a:chExt cx="720000" cy="692477"/>
            </a:xfrm>
          </p:grpSpPr>
          <p:sp>
            <p:nvSpPr>
              <p:cNvPr id="44" name="직사각형 8">
                <a:extLst>
                  <a:ext uri="{FF2B5EF4-FFF2-40B4-BE49-F238E27FC236}">
                    <a16:creationId xmlns:a16="http://schemas.microsoft.com/office/drawing/2014/main" id="{3BA85588-AED6-42A3-A88B-D29AAAF527A0}"/>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9">
                <a:extLst>
                  <a:ext uri="{FF2B5EF4-FFF2-40B4-BE49-F238E27FC236}">
                    <a16:creationId xmlns:a16="http://schemas.microsoft.com/office/drawing/2014/main" id="{D1F693BD-2F19-44DC-8B28-7509D1E4B9A1}"/>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10">
                <a:extLst>
                  <a:ext uri="{FF2B5EF4-FFF2-40B4-BE49-F238E27FC236}">
                    <a16:creationId xmlns:a16="http://schemas.microsoft.com/office/drawing/2014/main" id="{3F75F12D-06DC-4518-9CAC-87A59D6BBCA1}"/>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11">
                <a:extLst>
                  <a:ext uri="{FF2B5EF4-FFF2-40B4-BE49-F238E27FC236}">
                    <a16:creationId xmlns:a16="http://schemas.microsoft.com/office/drawing/2014/main" id="{49A579AA-F835-4F4A-99ED-B5A9F611D8E5}"/>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6" name="그룹 20">
            <a:extLst>
              <a:ext uri="{FF2B5EF4-FFF2-40B4-BE49-F238E27FC236}">
                <a16:creationId xmlns:a16="http://schemas.microsoft.com/office/drawing/2014/main" id="{A1E1810F-934D-4701-AA86-733735D17419}"/>
              </a:ext>
            </a:extLst>
          </p:cNvPr>
          <p:cNvGrpSpPr/>
          <p:nvPr/>
        </p:nvGrpSpPr>
        <p:grpSpPr>
          <a:xfrm>
            <a:off x="4623772" y="2704692"/>
            <a:ext cx="1565234" cy="2417340"/>
            <a:chOff x="4594367" y="2218316"/>
            <a:chExt cx="1565234" cy="2417340"/>
          </a:xfrm>
        </p:grpSpPr>
        <p:sp>
          <p:nvSpPr>
            <p:cNvPr id="57" name="직사각형 21">
              <a:extLst>
                <a:ext uri="{FF2B5EF4-FFF2-40B4-BE49-F238E27FC236}">
                  <a16:creationId xmlns:a16="http://schemas.microsoft.com/office/drawing/2014/main" id="{B80D2429-DB71-44F1-9FB4-98CEC0816A96}"/>
                </a:ext>
              </a:extLst>
            </p:cNvPr>
            <p:cNvSpPr/>
            <p:nvPr/>
          </p:nvSpPr>
          <p:spPr>
            <a:xfrm>
              <a:off x="5295601" y="2218316"/>
              <a:ext cx="864000" cy="129709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22">
              <a:extLst>
                <a:ext uri="{FF2B5EF4-FFF2-40B4-BE49-F238E27FC236}">
                  <a16:creationId xmlns:a16="http://schemas.microsoft.com/office/drawing/2014/main" id="{353F182E-31D0-4042-8D42-5A75972E396D}"/>
                </a:ext>
              </a:extLst>
            </p:cNvPr>
            <p:cNvSpPr/>
            <p:nvPr/>
          </p:nvSpPr>
          <p:spPr>
            <a:xfrm>
              <a:off x="4943041" y="2498025"/>
              <a:ext cx="882061" cy="213763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직사각형 23">
              <a:extLst>
                <a:ext uri="{FF2B5EF4-FFF2-40B4-BE49-F238E27FC236}">
                  <a16:creationId xmlns:a16="http://schemas.microsoft.com/office/drawing/2014/main" id="{35D4187A-4C6F-4FFC-B6BC-A46D28BC2B8D}"/>
                </a:ext>
              </a:extLst>
            </p:cNvPr>
            <p:cNvSpPr/>
            <p:nvPr/>
          </p:nvSpPr>
          <p:spPr>
            <a:xfrm>
              <a:off x="4594367" y="2810274"/>
              <a:ext cx="864210" cy="129970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0" name="직사각형 24">
            <a:extLst>
              <a:ext uri="{FF2B5EF4-FFF2-40B4-BE49-F238E27FC236}">
                <a16:creationId xmlns:a16="http://schemas.microsoft.com/office/drawing/2014/main" id="{E931DBB3-A19B-49B8-8457-6421AE7FB0C4}"/>
              </a:ext>
            </a:extLst>
          </p:cNvPr>
          <p:cNvSpPr/>
          <p:nvPr/>
        </p:nvSpPr>
        <p:spPr>
          <a:xfrm>
            <a:off x="9364562" y="2833358"/>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곱하기 기호 25">
            <a:extLst>
              <a:ext uri="{FF2B5EF4-FFF2-40B4-BE49-F238E27FC236}">
                <a16:creationId xmlns:a16="http://schemas.microsoft.com/office/drawing/2014/main" id="{5BA6DA35-6E16-45B6-8599-E0E7C0EEC100}"/>
              </a:ext>
            </a:extLst>
          </p:cNvPr>
          <p:cNvSpPr/>
          <p:nvPr/>
        </p:nvSpPr>
        <p:spPr>
          <a:xfrm>
            <a:off x="6427525" y="304352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곱하기 기호 26">
            <a:extLst>
              <a:ext uri="{FF2B5EF4-FFF2-40B4-BE49-F238E27FC236}">
                <a16:creationId xmlns:a16="http://schemas.microsoft.com/office/drawing/2014/main" id="{2F7FDDDC-98BD-42A7-AFFA-C16B8B0EA84A}"/>
              </a:ext>
            </a:extLst>
          </p:cNvPr>
          <p:cNvSpPr/>
          <p:nvPr/>
        </p:nvSpPr>
        <p:spPr>
          <a:xfrm>
            <a:off x="8687894" y="304352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3" name="그룹 28">
            <a:extLst>
              <a:ext uri="{FF2B5EF4-FFF2-40B4-BE49-F238E27FC236}">
                <a16:creationId xmlns:a16="http://schemas.microsoft.com/office/drawing/2014/main" id="{99450194-5E7A-445E-AF20-925C0BC09A11}"/>
              </a:ext>
            </a:extLst>
          </p:cNvPr>
          <p:cNvGrpSpPr/>
          <p:nvPr/>
        </p:nvGrpSpPr>
        <p:grpSpPr>
          <a:xfrm>
            <a:off x="589015" y="2666420"/>
            <a:ext cx="2405373" cy="2414127"/>
            <a:chOff x="772754" y="2221530"/>
            <a:chExt cx="2405373" cy="2414127"/>
          </a:xfrm>
        </p:grpSpPr>
        <p:sp>
          <p:nvSpPr>
            <p:cNvPr id="64" name="직사각형 29">
              <a:extLst>
                <a:ext uri="{FF2B5EF4-FFF2-40B4-BE49-F238E27FC236}">
                  <a16:creationId xmlns:a16="http://schemas.microsoft.com/office/drawing/2014/main" id="{4A148258-55C6-40E2-BE49-D149188BD645}"/>
                </a:ext>
              </a:extLst>
            </p:cNvPr>
            <p:cNvSpPr/>
            <p:nvPr/>
          </p:nvSpPr>
          <p:spPr>
            <a:xfrm>
              <a:off x="1473932" y="2221530"/>
              <a:ext cx="1704195" cy="861149"/>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30">
              <a:extLst>
                <a:ext uri="{FF2B5EF4-FFF2-40B4-BE49-F238E27FC236}">
                  <a16:creationId xmlns:a16="http://schemas.microsoft.com/office/drawing/2014/main" id="{BA9AEF6B-2F30-4CC5-955A-6046452D7E9A}"/>
                </a:ext>
              </a:extLst>
            </p:cNvPr>
            <p:cNvSpPr/>
            <p:nvPr/>
          </p:nvSpPr>
          <p:spPr>
            <a:xfrm>
              <a:off x="1121220" y="2497903"/>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31">
              <a:extLst>
                <a:ext uri="{FF2B5EF4-FFF2-40B4-BE49-F238E27FC236}">
                  <a16:creationId xmlns:a16="http://schemas.microsoft.com/office/drawing/2014/main" id="{83C21281-88B0-45B6-8118-9C8835ECF80C}"/>
                </a:ext>
              </a:extLst>
            </p:cNvPr>
            <p:cNvSpPr/>
            <p:nvPr/>
          </p:nvSpPr>
          <p:spPr>
            <a:xfrm>
              <a:off x="772754" y="2810274"/>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444163C-9251-4722-880C-F62586EDA229}"/>
                  </a:ext>
                </a:extLst>
              </p:cNvPr>
              <p:cNvSpPr txBox="1"/>
              <p:nvPr/>
            </p:nvSpPr>
            <p:spPr>
              <a:xfrm>
                <a:off x="2994315" y="3045843"/>
                <a:ext cx="1394613"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0000" b="1" i="1" smtClean="0">
                          <a:solidFill>
                            <a:schemeClr val="tx1"/>
                          </a:solidFill>
                          <a:latin typeface="Cambria Math" panose="02040503050406030204" pitchFamily="18" charset="0"/>
                        </a:rPr>
                        <m:t>≈</m:t>
                      </m:r>
                    </m:oMath>
                  </m:oMathPara>
                </a14:m>
                <a:endParaRPr lang="ko-KR" altLang="en-US" sz="10000" b="1" dirty="0">
                  <a:solidFill>
                    <a:schemeClr val="tx1"/>
                  </a:solidFill>
                </a:endParaRPr>
              </a:p>
            </p:txBody>
          </p:sp>
        </mc:Choice>
        <mc:Fallback xmlns="">
          <p:sp>
            <p:nvSpPr>
              <p:cNvPr id="67" name="TextBox 66">
                <a:extLst>
                  <a:ext uri="{FF2B5EF4-FFF2-40B4-BE49-F238E27FC236}">
                    <a16:creationId xmlns:a16="http://schemas.microsoft.com/office/drawing/2014/main" id="{F444163C-9251-4722-880C-F62586EDA229}"/>
                  </a:ext>
                </a:extLst>
              </p:cNvPr>
              <p:cNvSpPr txBox="1">
                <a:spLocks noRot="1" noChangeAspect="1" noMove="1" noResize="1" noEditPoints="1" noAdjustHandles="1" noChangeArrowheads="1" noChangeShapeType="1" noTextEdit="1"/>
              </p:cNvSpPr>
              <p:nvPr/>
            </p:nvSpPr>
            <p:spPr>
              <a:xfrm>
                <a:off x="2994315" y="3045843"/>
                <a:ext cx="1394613" cy="1538883"/>
              </a:xfrm>
              <a:prstGeom prst="rect">
                <a:avLst/>
              </a:prstGeom>
              <a:blipFill>
                <a:blip r:embed="rId4"/>
                <a:stretch>
                  <a:fillRect/>
                </a:stretch>
              </a:blipFill>
            </p:spPr>
            <p:txBody>
              <a:bodyPr/>
              <a:lstStyle/>
              <a:p>
                <a:r>
                  <a:rPr lang="ko-KR" altLang="en-US">
                    <a:noFill/>
                  </a:rPr>
                  <a:t> </a:t>
                </a:r>
              </a:p>
            </p:txBody>
          </p:sp>
        </mc:Fallback>
      </mc:AlternateContent>
      <p:sp>
        <p:nvSpPr>
          <p:cNvPr id="68" name="TextBox 67">
            <a:extLst>
              <a:ext uri="{FF2B5EF4-FFF2-40B4-BE49-F238E27FC236}">
                <a16:creationId xmlns:a16="http://schemas.microsoft.com/office/drawing/2014/main" id="{698CF5CB-4CBA-4DC7-BA1E-B7A86822F3F0}"/>
              </a:ext>
            </a:extLst>
          </p:cNvPr>
          <p:cNvSpPr txBox="1"/>
          <p:nvPr/>
        </p:nvSpPr>
        <p:spPr>
          <a:xfrm>
            <a:off x="769871" y="5258989"/>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69" name="TextBox 68">
            <a:extLst>
              <a:ext uri="{FF2B5EF4-FFF2-40B4-BE49-F238E27FC236}">
                <a16:creationId xmlns:a16="http://schemas.microsoft.com/office/drawing/2014/main" id="{0AA9DABD-BE83-4B67-9EE7-6844CA377483}"/>
              </a:ext>
            </a:extLst>
          </p:cNvPr>
          <p:cNvSpPr txBox="1"/>
          <p:nvPr/>
        </p:nvSpPr>
        <p:spPr>
          <a:xfrm>
            <a:off x="6309857" y="5258989"/>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39949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ACB5CF-6496-4C22-8059-CCF7EDB042D4}"/>
              </a:ext>
            </a:extLst>
          </p:cNvPr>
          <p:cNvSpPr>
            <a:spLocks noGrp="1"/>
          </p:cNvSpPr>
          <p:nvPr>
            <p:ph type="title"/>
          </p:nvPr>
        </p:nvSpPr>
        <p:spPr/>
        <p:txBody>
          <a:bodyPr/>
          <a:lstStyle/>
          <a:p>
            <a:r>
              <a:rPr lang="en-US" altLang="ko-KR" b="1" dirty="0"/>
              <a:t>Outline</a:t>
            </a:r>
            <a:endParaRPr lang="ko-KR" altLang="en-US" b="1" dirty="0"/>
          </a:p>
        </p:txBody>
      </p:sp>
      <p:sp>
        <p:nvSpPr>
          <p:cNvPr id="3" name="내용 개체 틀 2">
            <a:extLst>
              <a:ext uri="{FF2B5EF4-FFF2-40B4-BE49-F238E27FC236}">
                <a16:creationId xmlns:a16="http://schemas.microsoft.com/office/drawing/2014/main" id="{DC472D99-D1C1-4751-BFEE-CCF38BB37F0A}"/>
              </a:ext>
            </a:extLst>
          </p:cNvPr>
          <p:cNvSpPr>
            <a:spLocks noGrp="1"/>
          </p:cNvSpPr>
          <p:nvPr>
            <p:ph idx="1"/>
          </p:nvPr>
        </p:nvSpPr>
        <p:spPr/>
        <p:txBody>
          <a:bodyPr>
            <a:normAutofit/>
          </a:bodyPr>
          <a:lstStyle/>
          <a:p>
            <a:pPr marL="514350" indent="-514350">
              <a:buFont typeface="+mj-lt"/>
              <a:buAutoNum type="arabicPeriod"/>
            </a:pPr>
            <a:r>
              <a:rPr lang="en-US" altLang="ko-KR" b="1" dirty="0"/>
              <a:t>Introduction.</a:t>
            </a:r>
          </a:p>
          <a:p>
            <a:pPr marL="514350" indent="-514350">
              <a:buFont typeface="+mj-lt"/>
              <a:buAutoNum type="arabicPeriod"/>
            </a:pPr>
            <a:endParaRPr lang="en-US" altLang="ko-KR" dirty="0"/>
          </a:p>
          <a:p>
            <a:pPr marL="514350" indent="-514350">
              <a:buFont typeface="+mj-lt"/>
              <a:buAutoNum type="arabicPeriod"/>
            </a:pPr>
            <a:r>
              <a:rPr lang="en-US" altLang="ko-KR" b="1" dirty="0"/>
              <a:t>Preliminaries.</a:t>
            </a:r>
          </a:p>
          <a:p>
            <a:pPr marL="514350" indent="-514350">
              <a:buFont typeface="+mj-lt"/>
              <a:buAutoNum type="arabicPeriod"/>
            </a:pPr>
            <a:endParaRPr lang="en-US" altLang="ko-KR" b="1" dirty="0"/>
          </a:p>
          <a:p>
            <a:pPr marL="514350" indent="-514350">
              <a:buFont typeface="+mj-lt"/>
              <a:buAutoNum type="arabicPeriod"/>
            </a:pPr>
            <a:r>
              <a:rPr lang="en-US" altLang="ko-KR" b="1" dirty="0">
                <a:solidFill>
                  <a:srgbClr val="FF2955"/>
                </a:solidFill>
              </a:rPr>
              <a:t>Proposed method.</a:t>
            </a:r>
          </a:p>
          <a:p>
            <a:pPr marL="514350" indent="-514350">
              <a:buFont typeface="+mj-lt"/>
              <a:buAutoNum type="arabicPeriod"/>
            </a:pPr>
            <a:endParaRPr lang="en-US" altLang="ko-KR" b="1" dirty="0"/>
          </a:p>
          <a:p>
            <a:pPr marL="514350" indent="-514350">
              <a:buFont typeface="+mj-lt"/>
              <a:buAutoNum type="arabicPeriod"/>
            </a:pPr>
            <a:r>
              <a:rPr lang="en-US" altLang="ko-KR" b="1" dirty="0"/>
              <a:t>Experiments.</a:t>
            </a:r>
          </a:p>
          <a:p>
            <a:pPr marL="514350" indent="-514350">
              <a:buFont typeface="+mj-lt"/>
              <a:buAutoNum type="arabicPeriod"/>
            </a:pPr>
            <a:endParaRPr lang="en-US" altLang="ko-KR" b="1" dirty="0"/>
          </a:p>
          <a:p>
            <a:pPr marL="514350" indent="-514350">
              <a:buFont typeface="+mj-lt"/>
              <a:buAutoNum type="arabicPeriod"/>
            </a:pPr>
            <a:r>
              <a:rPr lang="en-US" altLang="ko-KR" b="1" dirty="0"/>
              <a:t>Conclusion.</a:t>
            </a:r>
            <a:endParaRPr lang="ko-KR" altLang="en-US" b="1" dirty="0"/>
          </a:p>
        </p:txBody>
      </p:sp>
      <p:sp>
        <p:nvSpPr>
          <p:cNvPr id="4" name="슬라이드 번호 개체 틀 3">
            <a:extLst>
              <a:ext uri="{FF2B5EF4-FFF2-40B4-BE49-F238E27FC236}">
                <a16:creationId xmlns:a16="http://schemas.microsoft.com/office/drawing/2014/main" id="{D48CEA80-1615-4421-8BF5-07C2F5EEE80E}"/>
              </a:ext>
            </a:extLst>
          </p:cNvPr>
          <p:cNvSpPr>
            <a:spLocks noGrp="1"/>
          </p:cNvSpPr>
          <p:nvPr>
            <p:ph type="sldNum" sz="quarter" idx="12"/>
          </p:nvPr>
        </p:nvSpPr>
        <p:spPr/>
        <p:txBody>
          <a:bodyPr/>
          <a:lstStyle/>
          <a:p>
            <a:fld id="{998EA92C-0675-4718-8BEE-FC44813D98F8}" type="slidenum">
              <a:rPr lang="ko-KR" altLang="en-US" smtClean="0"/>
              <a:pPr/>
              <a:t>11</a:t>
            </a:fld>
            <a:r>
              <a:rPr lang="ko-KR" altLang="en-US"/>
              <a:t> </a:t>
            </a:r>
            <a:endParaRPr lang="ko-KR" altLang="en-US" dirty="0"/>
          </a:p>
        </p:txBody>
      </p:sp>
      <p:pic>
        <p:nvPicPr>
          <p:cNvPr id="6" name="그림 5">
            <a:extLst>
              <a:ext uri="{FF2B5EF4-FFF2-40B4-BE49-F238E27FC236}">
                <a16:creationId xmlns:a16="http://schemas.microsoft.com/office/drawing/2014/main" id="{7F67FFC8-B6AA-42E3-B9DD-AE1C0B33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1189"/>
            <a:ext cx="2418512" cy="2418512"/>
          </a:xfrm>
          <a:prstGeom prst="rect">
            <a:avLst/>
          </a:prstGeom>
        </p:spPr>
      </p:pic>
    </p:spTree>
    <p:extLst>
      <p:ext uri="{BB962C8B-B14F-4D97-AF65-F5344CB8AC3E}">
        <p14:creationId xmlns:p14="http://schemas.microsoft.com/office/powerpoint/2010/main" val="91044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2C7FFB-108D-4AB0-8DE5-A8120961DB0E}"/>
              </a:ext>
            </a:extLst>
          </p:cNvPr>
          <p:cNvSpPr>
            <a:spLocks noGrp="1"/>
          </p:cNvSpPr>
          <p:nvPr>
            <p:ph type="title"/>
          </p:nvPr>
        </p:nvSpPr>
        <p:spPr/>
        <p:txBody>
          <a:bodyPr/>
          <a:lstStyle/>
          <a:p>
            <a:r>
              <a:rPr lang="en-US" altLang="ko-KR" dirty="0"/>
              <a:t>Overview of Light-IT and Light-IT</a:t>
            </a:r>
            <a:r>
              <a:rPr lang="en-US" altLang="ko-KR" baseline="30000" dirty="0"/>
              <a:t>++</a:t>
            </a:r>
            <a:endParaRPr lang="ko-KR" altLang="en-US" baseline="30000" dirty="0"/>
          </a:p>
        </p:txBody>
      </p:sp>
      <p:sp>
        <p:nvSpPr>
          <p:cNvPr id="3" name="내용 개체 틀 2">
            <a:extLst>
              <a:ext uri="{FF2B5EF4-FFF2-40B4-BE49-F238E27FC236}">
                <a16:creationId xmlns:a16="http://schemas.microsoft.com/office/drawing/2014/main" id="{6E2E956B-91D7-4914-8956-590656FCB080}"/>
              </a:ext>
            </a:extLst>
          </p:cNvPr>
          <p:cNvSpPr>
            <a:spLocks noGrp="1"/>
          </p:cNvSpPr>
          <p:nvPr>
            <p:ph idx="1"/>
          </p:nvPr>
        </p:nvSpPr>
        <p:spPr>
          <a:xfrm>
            <a:off x="276397" y="1188720"/>
            <a:ext cx="11639203" cy="5233851"/>
          </a:xfrm>
        </p:spPr>
        <p:txBody>
          <a:bodyPr>
            <a:normAutofit/>
          </a:bodyPr>
          <a:lstStyle/>
          <a:p>
            <a:pPr marL="0" indent="0">
              <a:buNone/>
            </a:pPr>
            <a:r>
              <a:rPr lang="en-US" altLang="ko-KR" dirty="0"/>
              <a:t>We propose </a:t>
            </a:r>
            <a:r>
              <a:rPr lang="en-US" altLang="ko-KR" b="1" dirty="0">
                <a:solidFill>
                  <a:srgbClr val="485190"/>
                </a:solidFill>
              </a:rPr>
              <a:t>Light-IT and Light-IT</a:t>
            </a:r>
            <a:r>
              <a:rPr lang="en-US" altLang="ko-KR" b="1" baseline="30000" dirty="0">
                <a:solidFill>
                  <a:srgbClr val="485190"/>
                </a:solidFill>
              </a:rPr>
              <a:t>++</a:t>
            </a:r>
            <a:r>
              <a:rPr lang="en-US" altLang="ko-KR" dirty="0"/>
              <a:t>, lossy compression algorithms for irregular</a:t>
            </a:r>
            <a:r>
              <a:rPr lang="ko-KR" altLang="en-US" dirty="0"/>
              <a:t> </a:t>
            </a:r>
            <a:r>
              <a:rPr lang="en-US" altLang="ko-KR" dirty="0"/>
              <a:t>tensors, built upon PARAFAC2.</a:t>
            </a:r>
          </a:p>
          <a:p>
            <a:endParaRPr lang="en-US" altLang="ko-KR" dirty="0"/>
          </a:p>
          <a:p>
            <a:r>
              <a:rPr lang="en-US" altLang="ko-KR" dirty="0"/>
              <a:t>Q1. Compactness: How can we compress irregular tensors </a:t>
            </a:r>
            <a:r>
              <a:rPr lang="en-US" altLang="ko-KR" b="1" dirty="0">
                <a:solidFill>
                  <a:srgbClr val="485190"/>
                </a:solidFill>
              </a:rPr>
              <a:t>compactly</a:t>
            </a:r>
            <a:r>
              <a:rPr lang="en-US" altLang="ko-KR" dirty="0"/>
              <a:t>?</a:t>
            </a:r>
          </a:p>
          <a:p>
            <a:endParaRPr lang="en-US" altLang="ko-KR" dirty="0"/>
          </a:p>
          <a:p>
            <a:r>
              <a:rPr lang="en-US" altLang="ko-KR" dirty="0"/>
              <a:t>Q2. Expressiveness: How can we increase the </a:t>
            </a:r>
            <a:r>
              <a:rPr lang="en-US" altLang="ko-KR" b="1" dirty="0">
                <a:solidFill>
                  <a:srgbClr val="485190"/>
                </a:solidFill>
              </a:rPr>
              <a:t>expression power </a:t>
            </a:r>
            <a:r>
              <a:rPr lang="en-US" altLang="ko-KR" dirty="0"/>
              <a:t>of PARAFAC2?</a:t>
            </a:r>
          </a:p>
          <a:p>
            <a:endParaRPr lang="en-US" altLang="ko-KR" dirty="0"/>
          </a:p>
          <a:p>
            <a:r>
              <a:rPr lang="en-US" altLang="ko-KR" dirty="0"/>
              <a:t>Q3. How can we </a:t>
            </a:r>
            <a:r>
              <a:rPr lang="en-US" altLang="ko-KR" b="1" dirty="0">
                <a:solidFill>
                  <a:srgbClr val="485190"/>
                </a:solidFill>
              </a:rPr>
              <a:t>efficiently</a:t>
            </a:r>
            <a:r>
              <a:rPr lang="en-US" altLang="ko-KR" dirty="0"/>
              <a:t> compress </a:t>
            </a:r>
            <a:r>
              <a:rPr lang="en-US" altLang="ko-KR" b="1" dirty="0">
                <a:solidFill>
                  <a:srgbClr val="485190"/>
                </a:solidFill>
              </a:rPr>
              <a:t>sparse </a:t>
            </a:r>
            <a:r>
              <a:rPr lang="en-US" altLang="ko-KR" dirty="0"/>
              <a:t>irregular tensors?</a:t>
            </a:r>
          </a:p>
          <a:p>
            <a:endParaRPr lang="en-US" altLang="ko-KR" dirty="0"/>
          </a:p>
          <a:p>
            <a:r>
              <a:rPr lang="en-US" altLang="ko-KR" dirty="0"/>
              <a:t>Q4. How can we compress </a:t>
            </a:r>
            <a:r>
              <a:rPr lang="en-US" altLang="ko-KR" b="1" dirty="0">
                <a:solidFill>
                  <a:srgbClr val="485190"/>
                </a:solidFill>
              </a:rPr>
              <a:t>higher-order</a:t>
            </a:r>
            <a:r>
              <a:rPr lang="en-US" altLang="ko-KR" dirty="0"/>
              <a:t> irregular tensors?</a:t>
            </a:r>
          </a:p>
          <a:p>
            <a:pPr marL="0" indent="0">
              <a:buNone/>
            </a:pPr>
            <a:endParaRPr lang="en-US" altLang="ko-KR" dirty="0"/>
          </a:p>
        </p:txBody>
      </p:sp>
      <p:sp>
        <p:nvSpPr>
          <p:cNvPr id="4" name="슬라이드 번호 개체 틀 3">
            <a:extLst>
              <a:ext uri="{FF2B5EF4-FFF2-40B4-BE49-F238E27FC236}">
                <a16:creationId xmlns:a16="http://schemas.microsoft.com/office/drawing/2014/main" id="{6C3F167B-39CC-4B66-9431-E0EE303F3A17}"/>
              </a:ext>
            </a:extLst>
          </p:cNvPr>
          <p:cNvSpPr>
            <a:spLocks noGrp="1"/>
          </p:cNvSpPr>
          <p:nvPr>
            <p:ph type="sldNum" sz="quarter" idx="12"/>
          </p:nvPr>
        </p:nvSpPr>
        <p:spPr/>
        <p:txBody>
          <a:bodyPr/>
          <a:lstStyle/>
          <a:p>
            <a:fld id="{439E02B6-F1B5-4FE8-897B-C4C911F1FA68}" type="slidenum">
              <a:rPr lang="ko-KR" altLang="en-US" smtClean="0"/>
              <a:t>12</a:t>
            </a:fld>
            <a:endParaRPr lang="ko-KR" altLang="en-US"/>
          </a:p>
        </p:txBody>
      </p:sp>
      <p:sp>
        <p:nvSpPr>
          <p:cNvPr id="5" name="직사각형 4">
            <a:extLst>
              <a:ext uri="{FF2B5EF4-FFF2-40B4-BE49-F238E27FC236}">
                <a16:creationId xmlns:a16="http://schemas.microsoft.com/office/drawing/2014/main" id="{690037D4-BB3D-419A-8DD6-E1B7C7E5D282}"/>
              </a:ext>
            </a:extLst>
          </p:cNvPr>
          <p:cNvSpPr/>
          <p:nvPr/>
        </p:nvSpPr>
        <p:spPr>
          <a:xfrm>
            <a:off x="276397" y="2499086"/>
            <a:ext cx="11739600" cy="37219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6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CA4BE3-625A-495B-979D-56B6A289F9B7}"/>
              </a:ext>
            </a:extLst>
          </p:cNvPr>
          <p:cNvSpPr>
            <a:spLocks noGrp="1"/>
          </p:cNvSpPr>
          <p:nvPr>
            <p:ph type="title"/>
          </p:nvPr>
        </p:nvSpPr>
        <p:spPr/>
        <p:txBody>
          <a:bodyPr/>
          <a:lstStyle/>
          <a:p>
            <a:r>
              <a:rPr lang="en-US" altLang="ko-KR" dirty="0"/>
              <a:t>Limited compression ability of PARAFAC2</a:t>
            </a:r>
            <a:endParaRPr lang="ko-KR" altLang="en-US" dirty="0"/>
          </a:p>
        </p:txBody>
      </p:sp>
      <p:sp>
        <p:nvSpPr>
          <p:cNvPr id="3" name="내용 개체 틀 2">
            <a:extLst>
              <a:ext uri="{FF2B5EF4-FFF2-40B4-BE49-F238E27FC236}">
                <a16:creationId xmlns:a16="http://schemas.microsoft.com/office/drawing/2014/main" id="{117D2385-B014-4CD9-8253-3D6213621A46}"/>
              </a:ext>
            </a:extLst>
          </p:cNvPr>
          <p:cNvSpPr>
            <a:spLocks noGrp="1"/>
          </p:cNvSpPr>
          <p:nvPr>
            <p:ph idx="1"/>
          </p:nvPr>
        </p:nvSpPr>
        <p:spPr>
          <a:xfrm>
            <a:off x="276398" y="1184840"/>
            <a:ext cx="11639203" cy="4988243"/>
          </a:xfrm>
        </p:spPr>
        <p:txBody>
          <a:bodyPr/>
          <a:lstStyle/>
          <a:p>
            <a:pPr marL="0" indent="0">
              <a:buNone/>
            </a:pPr>
            <a:r>
              <a:rPr lang="en-US" altLang="ko-KR" dirty="0"/>
              <a:t>PARAFAC2 gives a first mode matrix for each slice of an irregular tensor.</a:t>
            </a:r>
          </a:p>
          <a:p>
            <a:pPr lvl="1"/>
            <a:r>
              <a:rPr lang="en-US" altLang="ko-KR" b="1" dirty="0">
                <a:solidFill>
                  <a:srgbClr val="FF2955"/>
                </a:solidFill>
              </a:rPr>
              <a:t>Bottleneck</a:t>
            </a:r>
            <a:r>
              <a:rPr lang="en-US" altLang="ko-KR" dirty="0"/>
              <a:t>: saving all the 1</a:t>
            </a:r>
            <a:r>
              <a:rPr lang="en-US" altLang="ko-KR" baseline="30000" dirty="0"/>
              <a:t>st</a:t>
            </a:r>
            <a:r>
              <a:rPr lang="en-US" altLang="ko-KR" dirty="0"/>
              <a:t> mode factor matrices is expensive.</a:t>
            </a:r>
          </a:p>
          <a:p>
            <a:pPr marL="0" indent="0">
              <a:buNone/>
            </a:pPr>
            <a:r>
              <a:rPr lang="en-US" altLang="ko-KR" dirty="0"/>
              <a:t>Q1</a:t>
            </a:r>
            <a:r>
              <a:rPr lang="ko-KR" altLang="en-US" dirty="0"/>
              <a:t> </a:t>
            </a:r>
            <a:r>
              <a:rPr lang="en-US" altLang="ko-KR" dirty="0"/>
              <a:t>.How can we make the compression result more </a:t>
            </a:r>
            <a:r>
              <a:rPr lang="en-US" altLang="ko-KR" b="1" dirty="0">
                <a:solidFill>
                  <a:srgbClr val="FF0000"/>
                </a:solidFill>
              </a:rPr>
              <a:t>compact</a:t>
            </a:r>
            <a:r>
              <a:rPr lang="en-US" altLang="ko-KR" dirty="0"/>
              <a:t>?</a:t>
            </a:r>
          </a:p>
        </p:txBody>
      </p:sp>
      <p:sp>
        <p:nvSpPr>
          <p:cNvPr id="4" name="슬라이드 번호 개체 틀 3">
            <a:extLst>
              <a:ext uri="{FF2B5EF4-FFF2-40B4-BE49-F238E27FC236}">
                <a16:creationId xmlns:a16="http://schemas.microsoft.com/office/drawing/2014/main" id="{9ECD64FF-0CE9-4474-8C9B-E17B899831C1}"/>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13</a:t>
            </a:fld>
            <a:endParaRPr lang="ko-KR" altLang="en-US"/>
          </a:p>
        </p:txBody>
      </p:sp>
      <p:grpSp>
        <p:nvGrpSpPr>
          <p:cNvPr id="128" name="그룹 127">
            <a:extLst>
              <a:ext uri="{FF2B5EF4-FFF2-40B4-BE49-F238E27FC236}">
                <a16:creationId xmlns:a16="http://schemas.microsoft.com/office/drawing/2014/main" id="{B4EB8AE4-D6BB-44EF-9E43-85604C8FAC9D}"/>
              </a:ext>
            </a:extLst>
          </p:cNvPr>
          <p:cNvGrpSpPr/>
          <p:nvPr/>
        </p:nvGrpSpPr>
        <p:grpSpPr>
          <a:xfrm>
            <a:off x="2666263" y="4461240"/>
            <a:ext cx="720000" cy="692477"/>
            <a:chOff x="7696390" y="2721437"/>
            <a:chExt cx="720000" cy="692477"/>
          </a:xfrm>
        </p:grpSpPr>
        <p:sp>
          <p:nvSpPr>
            <p:cNvPr id="129" name="직사각형 128">
              <a:extLst>
                <a:ext uri="{FF2B5EF4-FFF2-40B4-BE49-F238E27FC236}">
                  <a16:creationId xmlns:a16="http://schemas.microsoft.com/office/drawing/2014/main" id="{A780714D-D79B-4AA2-8D85-394B5CAFEFA1}"/>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직사각형 129">
              <a:extLst>
                <a:ext uri="{FF2B5EF4-FFF2-40B4-BE49-F238E27FC236}">
                  <a16:creationId xmlns:a16="http://schemas.microsoft.com/office/drawing/2014/main" id="{CA40B728-47B9-448B-AF98-446091CC16D8}"/>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492011F0-1CB0-4D61-BC24-F491FF6393D2}"/>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직사각형 131">
              <a:extLst>
                <a:ext uri="{FF2B5EF4-FFF2-40B4-BE49-F238E27FC236}">
                  <a16:creationId xmlns:a16="http://schemas.microsoft.com/office/drawing/2014/main" id="{59A305B2-9EA6-47EF-A59B-4C0C82AC7D48}"/>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3" name="그룹 132">
            <a:extLst>
              <a:ext uri="{FF2B5EF4-FFF2-40B4-BE49-F238E27FC236}">
                <a16:creationId xmlns:a16="http://schemas.microsoft.com/office/drawing/2014/main" id="{70318B1C-B478-4FBD-8B47-8674939DFF8F}"/>
              </a:ext>
            </a:extLst>
          </p:cNvPr>
          <p:cNvGrpSpPr/>
          <p:nvPr/>
        </p:nvGrpSpPr>
        <p:grpSpPr>
          <a:xfrm>
            <a:off x="2666263" y="2831759"/>
            <a:ext cx="720000" cy="692477"/>
            <a:chOff x="7696390" y="2721437"/>
            <a:chExt cx="720000" cy="692477"/>
          </a:xfrm>
        </p:grpSpPr>
        <p:sp>
          <p:nvSpPr>
            <p:cNvPr id="134" name="직사각형 133">
              <a:extLst>
                <a:ext uri="{FF2B5EF4-FFF2-40B4-BE49-F238E27FC236}">
                  <a16:creationId xmlns:a16="http://schemas.microsoft.com/office/drawing/2014/main" id="{1D1F08B1-8C66-45B6-BFA9-C336EEEC8318}"/>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직사각형 134">
              <a:extLst>
                <a:ext uri="{FF2B5EF4-FFF2-40B4-BE49-F238E27FC236}">
                  <a16:creationId xmlns:a16="http://schemas.microsoft.com/office/drawing/2014/main" id="{D7604C16-4D5C-45AE-B582-CF66C9E3DF67}"/>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직사각형 135">
              <a:extLst>
                <a:ext uri="{FF2B5EF4-FFF2-40B4-BE49-F238E27FC236}">
                  <a16:creationId xmlns:a16="http://schemas.microsoft.com/office/drawing/2014/main" id="{A601796D-8CEF-4FA8-A0E3-CF022293A696}"/>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직사각형 136">
              <a:extLst>
                <a:ext uri="{FF2B5EF4-FFF2-40B4-BE49-F238E27FC236}">
                  <a16:creationId xmlns:a16="http://schemas.microsoft.com/office/drawing/2014/main" id="{354659F0-6E39-4DBA-9A22-A2D20088B0B1}"/>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8" name="직사각형 137">
            <a:extLst>
              <a:ext uri="{FF2B5EF4-FFF2-40B4-BE49-F238E27FC236}">
                <a16:creationId xmlns:a16="http://schemas.microsoft.com/office/drawing/2014/main" id="{969E96B0-AD0C-4DA3-978A-79EA343069B8}"/>
              </a:ext>
            </a:extLst>
          </p:cNvPr>
          <p:cNvSpPr/>
          <p:nvPr/>
        </p:nvSpPr>
        <p:spPr>
          <a:xfrm>
            <a:off x="4015058" y="2825267"/>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직사각형 138">
            <a:extLst>
              <a:ext uri="{FF2B5EF4-FFF2-40B4-BE49-F238E27FC236}">
                <a16:creationId xmlns:a16="http://schemas.microsoft.com/office/drawing/2014/main" id="{511FC918-7CB0-4D02-A3E1-2D55F74507DF}"/>
              </a:ext>
            </a:extLst>
          </p:cNvPr>
          <p:cNvSpPr/>
          <p:nvPr/>
        </p:nvSpPr>
        <p:spPr>
          <a:xfrm>
            <a:off x="4015058" y="4461240"/>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0" name="그룹 139">
            <a:extLst>
              <a:ext uri="{FF2B5EF4-FFF2-40B4-BE49-F238E27FC236}">
                <a16:creationId xmlns:a16="http://schemas.microsoft.com/office/drawing/2014/main" id="{FD51EAA0-A340-4D94-BCEE-0EF1CB6E9A49}"/>
              </a:ext>
            </a:extLst>
          </p:cNvPr>
          <p:cNvGrpSpPr/>
          <p:nvPr/>
        </p:nvGrpSpPr>
        <p:grpSpPr>
          <a:xfrm>
            <a:off x="8937712" y="2680045"/>
            <a:ext cx="2056907" cy="2137754"/>
            <a:chOff x="7347009" y="2324008"/>
            <a:chExt cx="2056907" cy="2137754"/>
          </a:xfrm>
        </p:grpSpPr>
        <p:sp>
          <p:nvSpPr>
            <p:cNvPr id="141" name="직사각형 140">
              <a:extLst>
                <a:ext uri="{FF2B5EF4-FFF2-40B4-BE49-F238E27FC236}">
                  <a16:creationId xmlns:a16="http://schemas.microsoft.com/office/drawing/2014/main" id="{AE404799-1368-44AF-A43E-DCD799055AC2}"/>
                </a:ext>
              </a:extLst>
            </p:cNvPr>
            <p:cNvSpPr/>
            <p:nvPr/>
          </p:nvSpPr>
          <p:spPr>
            <a:xfrm>
              <a:off x="7695475" y="2324008"/>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직사각형 141">
              <a:extLst>
                <a:ext uri="{FF2B5EF4-FFF2-40B4-BE49-F238E27FC236}">
                  <a16:creationId xmlns:a16="http://schemas.microsoft.com/office/drawing/2014/main" id="{AD42B8F8-8A96-470B-BD1B-37D32D37E8FF}"/>
                </a:ext>
              </a:extLst>
            </p:cNvPr>
            <p:cNvSpPr/>
            <p:nvPr/>
          </p:nvSpPr>
          <p:spPr>
            <a:xfrm>
              <a:off x="7347009" y="26363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3" name="직사각형 142">
            <a:extLst>
              <a:ext uri="{FF2B5EF4-FFF2-40B4-BE49-F238E27FC236}">
                <a16:creationId xmlns:a16="http://schemas.microsoft.com/office/drawing/2014/main" id="{7F46AF83-EBBF-40E0-9090-D1F30B0D4F5D}"/>
              </a:ext>
            </a:extLst>
          </p:cNvPr>
          <p:cNvSpPr/>
          <p:nvPr/>
        </p:nvSpPr>
        <p:spPr>
          <a:xfrm>
            <a:off x="6352494" y="28321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직사각형 143">
            <a:extLst>
              <a:ext uri="{FF2B5EF4-FFF2-40B4-BE49-F238E27FC236}">
                <a16:creationId xmlns:a16="http://schemas.microsoft.com/office/drawing/2014/main" id="{C0901125-71F3-430F-8F44-703211E2AC2C}"/>
              </a:ext>
            </a:extLst>
          </p:cNvPr>
          <p:cNvSpPr/>
          <p:nvPr/>
        </p:nvSpPr>
        <p:spPr>
          <a:xfrm>
            <a:off x="6352494" y="4461240"/>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곱하기 기호 144">
            <a:extLst>
              <a:ext uri="{FF2B5EF4-FFF2-40B4-BE49-F238E27FC236}">
                <a16:creationId xmlns:a16="http://schemas.microsoft.com/office/drawing/2014/main" id="{64712FBC-1E18-45E2-B83D-85864136FE02}"/>
              </a:ext>
            </a:extLst>
          </p:cNvPr>
          <p:cNvSpPr/>
          <p:nvPr/>
        </p:nvSpPr>
        <p:spPr>
          <a:xfrm>
            <a:off x="2133985" y="3009270"/>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곱하기 기호 145">
            <a:extLst>
              <a:ext uri="{FF2B5EF4-FFF2-40B4-BE49-F238E27FC236}">
                <a16:creationId xmlns:a16="http://schemas.microsoft.com/office/drawing/2014/main" id="{1115D3C4-1E73-4AA8-B062-129A93BC854C}"/>
              </a:ext>
            </a:extLst>
          </p:cNvPr>
          <p:cNvSpPr/>
          <p:nvPr/>
        </p:nvSpPr>
        <p:spPr>
          <a:xfrm>
            <a:off x="3447517" y="3009270"/>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5F0FA639-7746-49E0-88B1-FCFC306B38FB}"/>
                  </a:ext>
                </a:extLst>
              </p:cNvPr>
              <p:cNvSpPr txBox="1"/>
              <p:nvPr/>
            </p:nvSpPr>
            <p:spPr>
              <a:xfrm>
                <a:off x="5689443" y="2844150"/>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147" name="TextBox 146">
                <a:extLst>
                  <a:ext uri="{FF2B5EF4-FFF2-40B4-BE49-F238E27FC236}">
                    <a16:creationId xmlns:a16="http://schemas.microsoft.com/office/drawing/2014/main" id="{5F0FA639-7746-49E0-88B1-FCFC306B38FB}"/>
                  </a:ext>
                </a:extLst>
              </p:cNvPr>
              <p:cNvSpPr txBox="1">
                <a:spLocks noRot="1" noChangeAspect="1" noMove="1" noResize="1" noEditPoints="1" noAdjustHandles="1" noChangeArrowheads="1" noChangeShapeType="1" noTextEdit="1"/>
              </p:cNvSpPr>
              <p:nvPr/>
            </p:nvSpPr>
            <p:spPr>
              <a:xfrm>
                <a:off x="5689443" y="2844150"/>
                <a:ext cx="697307" cy="769441"/>
              </a:xfrm>
              <a:prstGeom prst="rect">
                <a:avLst/>
              </a:prstGeom>
              <a:blipFill>
                <a:blip r:embed="rId3"/>
                <a:stretch>
                  <a:fillRect/>
                </a:stretch>
              </a:blipFill>
            </p:spPr>
            <p:txBody>
              <a:bodyPr/>
              <a:lstStyle/>
              <a:p>
                <a:r>
                  <a:rPr lang="ko-KR" altLang="en-US">
                    <a:noFill/>
                  </a:rPr>
                  <a:t> </a:t>
                </a:r>
              </a:p>
            </p:txBody>
          </p:sp>
        </mc:Fallback>
      </mc:AlternateContent>
      <p:sp>
        <p:nvSpPr>
          <p:cNvPr id="148" name="곱하기 기호 147">
            <a:extLst>
              <a:ext uri="{FF2B5EF4-FFF2-40B4-BE49-F238E27FC236}">
                <a16:creationId xmlns:a16="http://schemas.microsoft.com/office/drawing/2014/main" id="{BE9729CA-65CD-47E2-9E0F-B48446EC6CE3}"/>
              </a:ext>
            </a:extLst>
          </p:cNvPr>
          <p:cNvSpPr/>
          <p:nvPr/>
        </p:nvSpPr>
        <p:spPr>
          <a:xfrm>
            <a:off x="2134215" y="4584345"/>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곱하기 기호 148">
            <a:extLst>
              <a:ext uri="{FF2B5EF4-FFF2-40B4-BE49-F238E27FC236}">
                <a16:creationId xmlns:a16="http://schemas.microsoft.com/office/drawing/2014/main" id="{3317EA71-0DE1-466C-8C25-6A6CF904DCE0}"/>
              </a:ext>
            </a:extLst>
          </p:cNvPr>
          <p:cNvSpPr/>
          <p:nvPr/>
        </p:nvSpPr>
        <p:spPr>
          <a:xfrm>
            <a:off x="3447747" y="4584345"/>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4D972544-ECFC-4AAF-9017-5B2A9E6E0E94}"/>
                  </a:ext>
                </a:extLst>
              </p:cNvPr>
              <p:cNvSpPr txBox="1"/>
              <p:nvPr/>
            </p:nvSpPr>
            <p:spPr>
              <a:xfrm>
                <a:off x="5689673" y="4419225"/>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150" name="TextBox 149">
                <a:extLst>
                  <a:ext uri="{FF2B5EF4-FFF2-40B4-BE49-F238E27FC236}">
                    <a16:creationId xmlns:a16="http://schemas.microsoft.com/office/drawing/2014/main" id="{4D972544-ECFC-4AAF-9017-5B2A9E6E0E94}"/>
                  </a:ext>
                </a:extLst>
              </p:cNvPr>
              <p:cNvSpPr txBox="1">
                <a:spLocks noRot="1" noChangeAspect="1" noMove="1" noResize="1" noEditPoints="1" noAdjustHandles="1" noChangeArrowheads="1" noChangeShapeType="1" noTextEdit="1"/>
              </p:cNvSpPr>
              <p:nvPr/>
            </p:nvSpPr>
            <p:spPr>
              <a:xfrm>
                <a:off x="5689673" y="4419225"/>
                <a:ext cx="697307" cy="769441"/>
              </a:xfrm>
              <a:prstGeom prst="rect">
                <a:avLst/>
              </a:prstGeom>
              <a:blipFill>
                <a:blip r:embed="rId4"/>
                <a:stretch>
                  <a:fillRect/>
                </a:stretch>
              </a:blipFill>
            </p:spPr>
            <p:txBody>
              <a:bodyPr/>
              <a:lstStyle/>
              <a:p>
                <a:r>
                  <a:rPr lang="ko-KR" altLang="en-US">
                    <a:noFill/>
                  </a:rPr>
                  <a:t> </a:t>
                </a:r>
              </a:p>
            </p:txBody>
          </p:sp>
        </mc:Fallback>
      </mc:AlternateContent>
      <p:cxnSp>
        <p:nvCxnSpPr>
          <p:cNvPr id="151" name="직선 화살표 연결선 150">
            <a:extLst>
              <a:ext uri="{FF2B5EF4-FFF2-40B4-BE49-F238E27FC236}">
                <a16:creationId xmlns:a16="http://schemas.microsoft.com/office/drawing/2014/main" id="{1159824B-7F6F-4757-9526-05EB03642C66}"/>
              </a:ext>
            </a:extLst>
          </p:cNvPr>
          <p:cNvCxnSpPr>
            <a:cxnSpLocks/>
            <a:stCxn id="143" idx="3"/>
            <a:endCxn id="142" idx="1"/>
          </p:cNvCxnSpPr>
          <p:nvPr/>
        </p:nvCxnSpPr>
        <p:spPr>
          <a:xfrm>
            <a:off x="8060935" y="3475352"/>
            <a:ext cx="876777" cy="160237"/>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직선 화살표 연결선 151">
            <a:extLst>
              <a:ext uri="{FF2B5EF4-FFF2-40B4-BE49-F238E27FC236}">
                <a16:creationId xmlns:a16="http://schemas.microsoft.com/office/drawing/2014/main" id="{4BE6CFB2-7FC8-436B-AB39-D25BBE195667}"/>
              </a:ext>
            </a:extLst>
          </p:cNvPr>
          <p:cNvCxnSpPr>
            <a:cxnSpLocks/>
            <a:endCxn id="141" idx="2"/>
          </p:cNvCxnSpPr>
          <p:nvPr/>
        </p:nvCxnSpPr>
        <p:spPr>
          <a:xfrm flipV="1">
            <a:off x="8060935" y="4817799"/>
            <a:ext cx="2079464" cy="81930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화살표: 위쪽/아래쪽 153">
            <a:extLst>
              <a:ext uri="{FF2B5EF4-FFF2-40B4-BE49-F238E27FC236}">
                <a16:creationId xmlns:a16="http://schemas.microsoft.com/office/drawing/2014/main" id="{A72A2EC3-A71C-4C13-83F1-8F2BBE684328}"/>
              </a:ext>
            </a:extLst>
          </p:cNvPr>
          <p:cNvSpPr/>
          <p:nvPr/>
        </p:nvSpPr>
        <p:spPr>
          <a:xfrm>
            <a:off x="4305314" y="3748922"/>
            <a:ext cx="350887" cy="63965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5" name="직사각형 194">
            <a:extLst>
              <a:ext uri="{FF2B5EF4-FFF2-40B4-BE49-F238E27FC236}">
                <a16:creationId xmlns:a16="http://schemas.microsoft.com/office/drawing/2014/main" id="{B722BB2F-D316-48C6-B038-A1E37A37BF22}"/>
              </a:ext>
            </a:extLst>
          </p:cNvPr>
          <p:cNvSpPr/>
          <p:nvPr/>
        </p:nvSpPr>
        <p:spPr>
          <a:xfrm>
            <a:off x="1112129" y="4455689"/>
            <a:ext cx="882061" cy="213763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직사각형 195">
            <a:extLst>
              <a:ext uri="{FF2B5EF4-FFF2-40B4-BE49-F238E27FC236}">
                <a16:creationId xmlns:a16="http://schemas.microsoft.com/office/drawing/2014/main" id="{C30011D7-46DD-40BD-A4FE-B14BD7742239}"/>
              </a:ext>
            </a:extLst>
          </p:cNvPr>
          <p:cNvSpPr/>
          <p:nvPr/>
        </p:nvSpPr>
        <p:spPr>
          <a:xfrm>
            <a:off x="1121055" y="2844150"/>
            <a:ext cx="864210" cy="129970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8" name="TextBox 197">
            <a:extLst>
              <a:ext uri="{FF2B5EF4-FFF2-40B4-BE49-F238E27FC236}">
                <a16:creationId xmlns:a16="http://schemas.microsoft.com/office/drawing/2014/main" id="{399B7825-03DC-473E-8C15-7B54D4216D63}"/>
              </a:ext>
            </a:extLst>
          </p:cNvPr>
          <p:cNvSpPr txBox="1"/>
          <p:nvPr/>
        </p:nvSpPr>
        <p:spPr>
          <a:xfrm>
            <a:off x="4497554" y="3807210"/>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36" name="직사각형 35">
            <a:extLst>
              <a:ext uri="{FF2B5EF4-FFF2-40B4-BE49-F238E27FC236}">
                <a16:creationId xmlns:a16="http://schemas.microsoft.com/office/drawing/2014/main" id="{57D1A8FC-2666-4618-BA1A-33C90F1B67E9}"/>
              </a:ext>
            </a:extLst>
          </p:cNvPr>
          <p:cNvSpPr/>
          <p:nvPr/>
        </p:nvSpPr>
        <p:spPr>
          <a:xfrm>
            <a:off x="992078" y="2743199"/>
            <a:ext cx="1124520" cy="3978276"/>
          </a:xfrm>
          <a:prstGeom prst="rect">
            <a:avLst/>
          </a:prstGeom>
          <a:noFill/>
          <a:ln w="76200">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Straight Connector 37">
            <a:extLst>
              <a:ext uri="{FF2B5EF4-FFF2-40B4-BE49-F238E27FC236}">
                <a16:creationId xmlns:a16="http://schemas.microsoft.com/office/drawing/2014/main" id="{2491435C-E136-4358-8A03-8BECEDB2CB4F}"/>
              </a:ext>
            </a:extLst>
          </p:cNvPr>
          <p:cNvCxnSpPr>
            <a:cxnSpLocks/>
          </p:cNvCxnSpPr>
          <p:nvPr/>
        </p:nvCxnSpPr>
        <p:spPr>
          <a:xfrm>
            <a:off x="6017565" y="2627707"/>
            <a:ext cx="0" cy="3913275"/>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A6444B0-7AD2-4860-B81A-F49AAD54E35B}"/>
              </a:ext>
            </a:extLst>
          </p:cNvPr>
          <p:cNvSpPr txBox="1"/>
          <p:nvPr/>
        </p:nvSpPr>
        <p:spPr>
          <a:xfrm>
            <a:off x="9034818" y="5546605"/>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41" name="TextBox 40">
            <a:extLst>
              <a:ext uri="{FF2B5EF4-FFF2-40B4-BE49-F238E27FC236}">
                <a16:creationId xmlns:a16="http://schemas.microsoft.com/office/drawing/2014/main" id="{5306BA6B-670C-4C36-B661-6B90238C693C}"/>
              </a:ext>
            </a:extLst>
          </p:cNvPr>
          <p:cNvSpPr txBox="1"/>
          <p:nvPr/>
        </p:nvSpPr>
        <p:spPr>
          <a:xfrm>
            <a:off x="2308209" y="5546605"/>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142926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59ED6ED3-1C84-45D1-91F6-A682F59641D7}"/>
              </a:ext>
            </a:extLst>
          </p:cNvPr>
          <p:cNvCxnSpPr>
            <a:cxnSpLocks/>
          </p:cNvCxnSpPr>
          <p:nvPr/>
        </p:nvCxnSpPr>
        <p:spPr>
          <a:xfrm>
            <a:off x="7018592" y="2282601"/>
            <a:ext cx="0" cy="4181754"/>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제목 1">
            <a:extLst>
              <a:ext uri="{FF2B5EF4-FFF2-40B4-BE49-F238E27FC236}">
                <a16:creationId xmlns:a16="http://schemas.microsoft.com/office/drawing/2014/main" id="{3EA7FD3C-A5BF-4463-85F5-4F540D4DB9FB}"/>
              </a:ext>
            </a:extLst>
          </p:cNvPr>
          <p:cNvSpPr>
            <a:spLocks noGrp="1"/>
          </p:cNvSpPr>
          <p:nvPr>
            <p:ph type="title"/>
          </p:nvPr>
        </p:nvSpPr>
        <p:spPr>
          <a:xfrm>
            <a:off x="176000" y="136525"/>
            <a:ext cx="11739600" cy="705600"/>
          </a:xfrm>
        </p:spPr>
        <p:txBody>
          <a:bodyPr/>
          <a:lstStyle/>
          <a:p>
            <a:r>
              <a:rPr lang="en-US" altLang="ko-KR" dirty="0"/>
              <a:t>A1.  Vocabulary-based compression (Light-IT)</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E18CF93-62BD-47D5-B7E4-0BDDD761DC0B}"/>
                  </a:ext>
                </a:extLst>
              </p:cNvPr>
              <p:cNvSpPr>
                <a:spLocks noGrp="1"/>
              </p:cNvSpPr>
              <p:nvPr>
                <p:ph idx="1"/>
              </p:nvPr>
            </p:nvSpPr>
            <p:spPr>
              <a:xfrm>
                <a:off x="289648" y="1188720"/>
                <a:ext cx="11915603" cy="4988243"/>
              </a:xfrm>
            </p:spPr>
            <p:txBody>
              <a:bodyPr/>
              <a:lstStyle/>
              <a:p>
                <a:pPr marL="0" indent="0">
                  <a:buNone/>
                </a:pPr>
                <a:r>
                  <a:rPr lang="en-US" altLang="ko-KR" dirty="0"/>
                  <a:t>We use a single </a:t>
                </a:r>
                <a:r>
                  <a:rPr lang="en-US" altLang="ko-KR" b="1" dirty="0">
                    <a:solidFill>
                      <a:srgbClr val="485190"/>
                    </a:solidFill>
                  </a:rPr>
                  <a:t>vocabulary matrix</a:t>
                </a:r>
                <a:r>
                  <a:rPr lang="en-US" altLang="ko-KR" dirty="0"/>
                  <a:t> </a:t>
                </a:r>
                <a14:m>
                  <m:oMath xmlns:m="http://schemas.openxmlformats.org/officeDocument/2006/math">
                    <m:r>
                      <a:rPr lang="en-US" altLang="ko-KR" b="1" i="1" dirty="0" smtClean="0">
                        <a:solidFill>
                          <a:srgbClr val="485190"/>
                        </a:solidFill>
                        <a:latin typeface="Cambria Math" panose="02040503050406030204" pitchFamily="18" charset="0"/>
                      </a:rPr>
                      <m:t>𝑽</m:t>
                    </m:r>
                  </m:oMath>
                </a14:m>
                <a:r>
                  <a:rPr lang="en-US" altLang="ko-KR" dirty="0"/>
                  <a:t> shared by all 1</a:t>
                </a:r>
                <a:r>
                  <a:rPr lang="en-US" altLang="ko-KR" baseline="30000" dirty="0"/>
                  <a:t>st</a:t>
                </a:r>
                <a:r>
                  <a:rPr lang="en-US" altLang="ko-KR" dirty="0"/>
                  <a:t> mode factor matrices.</a:t>
                </a:r>
              </a:p>
              <a:p>
                <a:pPr marL="0" indent="0">
                  <a:buNone/>
                </a:pPr>
                <a:r>
                  <a:rPr lang="en-US" altLang="ko-KR" dirty="0"/>
                  <a:t>The 1</a:t>
                </a:r>
                <a:r>
                  <a:rPr lang="en-US" altLang="ko-KR" baseline="30000" dirty="0"/>
                  <a:t>st</a:t>
                </a:r>
                <a:r>
                  <a:rPr lang="en-US" altLang="ko-KR" dirty="0"/>
                  <a:t> mode factor matrix for each slice is constructed from </a:t>
                </a:r>
                <a14:m>
                  <m:oMath xmlns:m="http://schemas.openxmlformats.org/officeDocument/2006/math">
                    <m:r>
                      <a:rPr lang="en-US" altLang="ko-KR" b="1" i="1" dirty="0">
                        <a:solidFill>
                          <a:srgbClr val="485190"/>
                        </a:solidFill>
                        <a:latin typeface="Cambria Math" panose="02040503050406030204" pitchFamily="18" charset="0"/>
                      </a:rPr>
                      <m:t>𝑽</m:t>
                    </m:r>
                  </m:oMath>
                </a14:m>
                <a:r>
                  <a:rPr lang="en-US" altLang="ko-KR" dirty="0"/>
                  <a:t> by mappings.</a:t>
                </a:r>
                <a:endParaRPr lang="ko-KR" altLang="en-US" dirty="0"/>
              </a:p>
            </p:txBody>
          </p:sp>
        </mc:Choice>
        <mc:Fallback xmlns="">
          <p:sp>
            <p:nvSpPr>
              <p:cNvPr id="3" name="내용 개체 틀 2">
                <a:extLst>
                  <a:ext uri="{FF2B5EF4-FFF2-40B4-BE49-F238E27FC236}">
                    <a16:creationId xmlns:a16="http://schemas.microsoft.com/office/drawing/2014/main" id="{2E18CF93-62BD-47D5-B7E4-0BDDD761DC0B}"/>
                  </a:ext>
                </a:extLst>
              </p:cNvPr>
              <p:cNvSpPr>
                <a:spLocks noGrp="1" noRot="1" noChangeAspect="1" noMove="1" noResize="1" noEditPoints="1" noAdjustHandles="1" noChangeArrowheads="1" noChangeShapeType="1" noTextEdit="1"/>
              </p:cNvSpPr>
              <p:nvPr>
                <p:ph idx="1"/>
              </p:nvPr>
            </p:nvSpPr>
            <p:spPr>
              <a:xfrm>
                <a:off x="289648" y="1188720"/>
                <a:ext cx="11915603" cy="4988243"/>
              </a:xfrm>
              <a:blipFill>
                <a:blip r:embed="rId3"/>
                <a:stretch>
                  <a:fillRect l="-1075" t="-1956"/>
                </a:stretch>
              </a:blipFill>
            </p:spPr>
            <p:txBody>
              <a:bodyPr/>
              <a:lstStyle/>
              <a:p>
                <a:r>
                  <a:rPr lang="ko-KR" altLang="en-US">
                    <a:noFill/>
                  </a:rPr>
                  <a:t> </a:t>
                </a:r>
              </a:p>
            </p:txBody>
          </p:sp>
        </mc:Fallback>
      </mc:AlternateContent>
      <p:sp>
        <p:nvSpPr>
          <p:cNvPr id="4" name="슬라이드 번호 개체 틀 3">
            <a:extLst>
              <a:ext uri="{FF2B5EF4-FFF2-40B4-BE49-F238E27FC236}">
                <a16:creationId xmlns:a16="http://schemas.microsoft.com/office/drawing/2014/main" id="{0BDDADE4-A19F-47FB-AAA9-1123F39A2315}"/>
              </a:ext>
            </a:extLst>
          </p:cNvPr>
          <p:cNvSpPr>
            <a:spLocks noGrp="1"/>
          </p:cNvSpPr>
          <p:nvPr>
            <p:ph type="sldNum" sz="quarter" idx="12"/>
          </p:nvPr>
        </p:nvSpPr>
        <p:spPr/>
        <p:txBody>
          <a:bodyPr/>
          <a:lstStyle/>
          <a:p>
            <a:fld id="{439E02B6-F1B5-4FE8-897B-C4C911F1FA68}" type="slidenum">
              <a:rPr lang="ko-KR" altLang="en-US" smtClean="0"/>
              <a:t>14</a:t>
            </a:fld>
            <a:endParaRPr lang="ko-KR" altLang="en-US"/>
          </a:p>
        </p:txBody>
      </p:sp>
      <p:sp>
        <p:nvSpPr>
          <p:cNvPr id="105" name="직사각형 104">
            <a:extLst>
              <a:ext uri="{FF2B5EF4-FFF2-40B4-BE49-F238E27FC236}">
                <a16:creationId xmlns:a16="http://schemas.microsoft.com/office/drawing/2014/main" id="{12BE7A92-1C94-45AF-A912-426185B85EE7}"/>
              </a:ext>
            </a:extLst>
          </p:cNvPr>
          <p:cNvSpPr/>
          <p:nvPr/>
        </p:nvSpPr>
        <p:spPr>
          <a:xfrm>
            <a:off x="7869" y="5274846"/>
            <a:ext cx="1981872" cy="707886"/>
          </a:xfrm>
          <a:prstGeom prst="rect">
            <a:avLst/>
          </a:prstGeom>
        </p:spPr>
        <p:txBody>
          <a:bodyPr wrap="square">
            <a:spAutoFit/>
          </a:bodyPr>
          <a:lstStyle/>
          <a:p>
            <a:pPr algn="ctr"/>
            <a:r>
              <a:rPr lang="en-US" altLang="ko-KR" sz="2000" b="1" dirty="0">
                <a:solidFill>
                  <a:srgbClr val="8C510A"/>
                </a:solidFill>
                <a:latin typeface="Calibri" panose="020F0502020204030204" pitchFamily="34" charset="0"/>
                <a:ea typeface="Calibri" panose="020F0502020204030204" pitchFamily="34" charset="0"/>
                <a:cs typeface="Calibri" panose="020F0502020204030204" pitchFamily="34" charset="0"/>
              </a:rPr>
              <a:t>Mappings</a:t>
            </a:r>
          </a:p>
          <a:p>
            <a:pPr algn="ctr"/>
            <a:r>
              <a:rPr lang="en-US" altLang="ko-KR" sz="2000" b="1" dirty="0">
                <a:solidFill>
                  <a:srgbClr val="8C510A"/>
                </a:solidFill>
                <a:latin typeface="Calibri" panose="020F0502020204030204" pitchFamily="34" charset="0"/>
                <a:ea typeface="Calibri" panose="020F0502020204030204" pitchFamily="34" charset="0"/>
                <a:cs typeface="Calibri" panose="020F0502020204030204" pitchFamily="34" charset="0"/>
              </a:rPr>
              <a:t>(learnable)</a:t>
            </a:r>
          </a:p>
        </p:txBody>
      </p:sp>
      <p:grpSp>
        <p:nvGrpSpPr>
          <p:cNvPr id="124" name="그룹 123">
            <a:extLst>
              <a:ext uri="{FF2B5EF4-FFF2-40B4-BE49-F238E27FC236}">
                <a16:creationId xmlns:a16="http://schemas.microsoft.com/office/drawing/2014/main" id="{66B0518B-933D-4DD6-98DF-6AEEDF385BE3}"/>
              </a:ext>
            </a:extLst>
          </p:cNvPr>
          <p:cNvGrpSpPr/>
          <p:nvPr/>
        </p:nvGrpSpPr>
        <p:grpSpPr>
          <a:xfrm>
            <a:off x="343339" y="2863674"/>
            <a:ext cx="864000" cy="2126998"/>
            <a:chOff x="724697" y="2635018"/>
            <a:chExt cx="864000" cy="2126998"/>
          </a:xfrm>
        </p:grpSpPr>
        <p:sp>
          <p:nvSpPr>
            <p:cNvPr id="107" name="직사각형 106">
              <a:extLst>
                <a:ext uri="{FF2B5EF4-FFF2-40B4-BE49-F238E27FC236}">
                  <a16:creationId xmlns:a16="http://schemas.microsoft.com/office/drawing/2014/main" id="{8B901F17-DDB0-4AFD-A7DF-F30AB842AEB4}"/>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직사각형 107">
              <a:extLst>
                <a:ext uri="{FF2B5EF4-FFF2-40B4-BE49-F238E27FC236}">
                  <a16:creationId xmlns:a16="http://schemas.microsoft.com/office/drawing/2014/main" id="{43F13006-228B-4522-9583-D9E8B3EE0AA7}"/>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직사각형 108">
              <a:extLst>
                <a:ext uri="{FF2B5EF4-FFF2-40B4-BE49-F238E27FC236}">
                  <a16:creationId xmlns:a16="http://schemas.microsoft.com/office/drawing/2014/main" id="{D0293C4F-B5F2-4021-AD8E-BF47CDB4E2E6}"/>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직사각형 109">
              <a:extLst>
                <a:ext uri="{FF2B5EF4-FFF2-40B4-BE49-F238E27FC236}">
                  <a16:creationId xmlns:a16="http://schemas.microsoft.com/office/drawing/2014/main" id="{53E14E4C-276C-43F8-B335-CCEB53F1FEDB}"/>
                </a:ext>
              </a:extLst>
            </p:cNvPr>
            <p:cNvSpPr/>
            <p:nvPr/>
          </p:nvSpPr>
          <p:spPr>
            <a:xfrm>
              <a:off x="724697" y="390626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직사각형 121">
              <a:extLst>
                <a:ext uri="{FF2B5EF4-FFF2-40B4-BE49-F238E27FC236}">
                  <a16:creationId xmlns:a16="http://schemas.microsoft.com/office/drawing/2014/main" id="{120CDC61-5964-442B-8AEB-DCE8E40400E0}"/>
                </a:ext>
              </a:extLst>
            </p:cNvPr>
            <p:cNvSpPr/>
            <p:nvPr/>
          </p:nvSpPr>
          <p:spPr>
            <a:xfrm>
              <a:off x="724697" y="4330016"/>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8" name="그룹 127">
            <a:extLst>
              <a:ext uri="{FF2B5EF4-FFF2-40B4-BE49-F238E27FC236}">
                <a16:creationId xmlns:a16="http://schemas.microsoft.com/office/drawing/2014/main" id="{80AD438B-D6D8-41AB-B0D3-5D828AA180AD}"/>
              </a:ext>
            </a:extLst>
          </p:cNvPr>
          <p:cNvGrpSpPr/>
          <p:nvPr/>
        </p:nvGrpSpPr>
        <p:grpSpPr>
          <a:xfrm>
            <a:off x="2101758" y="2863674"/>
            <a:ext cx="864000" cy="1279500"/>
            <a:chOff x="2483116" y="2635018"/>
            <a:chExt cx="864000" cy="1279500"/>
          </a:xfrm>
        </p:grpSpPr>
        <p:sp>
          <p:nvSpPr>
            <p:cNvPr id="125" name="직사각형 124">
              <a:extLst>
                <a:ext uri="{FF2B5EF4-FFF2-40B4-BE49-F238E27FC236}">
                  <a16:creationId xmlns:a16="http://schemas.microsoft.com/office/drawing/2014/main" id="{66D77A88-9D26-403A-868C-9C492679B15C}"/>
                </a:ext>
              </a:extLst>
            </p:cNvPr>
            <p:cNvSpPr/>
            <p:nvPr/>
          </p:nvSpPr>
          <p:spPr>
            <a:xfrm>
              <a:off x="2483116"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직사각형 125">
              <a:extLst>
                <a:ext uri="{FF2B5EF4-FFF2-40B4-BE49-F238E27FC236}">
                  <a16:creationId xmlns:a16="http://schemas.microsoft.com/office/drawing/2014/main" id="{A07524FD-9618-473A-AA4B-BDC555E870CC}"/>
                </a:ext>
              </a:extLst>
            </p:cNvPr>
            <p:cNvSpPr/>
            <p:nvPr/>
          </p:nvSpPr>
          <p:spPr>
            <a:xfrm>
              <a:off x="2483116" y="305876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직사각형 126">
              <a:extLst>
                <a:ext uri="{FF2B5EF4-FFF2-40B4-BE49-F238E27FC236}">
                  <a16:creationId xmlns:a16="http://schemas.microsoft.com/office/drawing/2014/main" id="{4FA133A7-270D-41CD-B7BB-8F49600545C6}"/>
                </a:ext>
              </a:extLst>
            </p:cNvPr>
            <p:cNvSpPr/>
            <p:nvPr/>
          </p:nvSpPr>
          <p:spPr>
            <a:xfrm>
              <a:off x="2483116" y="348251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9" name="그룹 128">
            <a:extLst>
              <a:ext uri="{FF2B5EF4-FFF2-40B4-BE49-F238E27FC236}">
                <a16:creationId xmlns:a16="http://schemas.microsoft.com/office/drawing/2014/main" id="{C4A449FA-21F7-4312-8DA6-68EBEAA0B18A}"/>
              </a:ext>
            </a:extLst>
          </p:cNvPr>
          <p:cNvGrpSpPr/>
          <p:nvPr/>
        </p:nvGrpSpPr>
        <p:grpSpPr>
          <a:xfrm>
            <a:off x="2101758" y="4477639"/>
            <a:ext cx="864000" cy="2126998"/>
            <a:chOff x="724697" y="2635018"/>
            <a:chExt cx="864000" cy="2126998"/>
          </a:xfrm>
        </p:grpSpPr>
        <p:sp>
          <p:nvSpPr>
            <p:cNvPr id="130" name="직사각형 129">
              <a:extLst>
                <a:ext uri="{FF2B5EF4-FFF2-40B4-BE49-F238E27FC236}">
                  <a16:creationId xmlns:a16="http://schemas.microsoft.com/office/drawing/2014/main" id="{C7EABA99-F188-4C9B-B9FF-712DB5FD2631}"/>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A3F0ABAF-6A8C-4905-97D9-9CE6428377BD}"/>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직사각형 131">
              <a:extLst>
                <a:ext uri="{FF2B5EF4-FFF2-40B4-BE49-F238E27FC236}">
                  <a16:creationId xmlns:a16="http://schemas.microsoft.com/office/drawing/2014/main" id="{D99F72EB-FD0D-4C5B-B73D-1B2584AC3BBE}"/>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직사각형 132">
              <a:extLst>
                <a:ext uri="{FF2B5EF4-FFF2-40B4-BE49-F238E27FC236}">
                  <a16:creationId xmlns:a16="http://schemas.microsoft.com/office/drawing/2014/main" id="{931539BF-7802-4135-86C4-8C0D97E0A439}"/>
                </a:ext>
              </a:extLst>
            </p:cNvPr>
            <p:cNvSpPr/>
            <p:nvPr/>
          </p:nvSpPr>
          <p:spPr>
            <a:xfrm>
              <a:off x="724697" y="390626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직사각형 133">
              <a:extLst>
                <a:ext uri="{FF2B5EF4-FFF2-40B4-BE49-F238E27FC236}">
                  <a16:creationId xmlns:a16="http://schemas.microsoft.com/office/drawing/2014/main" id="{BB1D0B84-0EF6-4AF9-9616-124E376B95D2}"/>
                </a:ext>
              </a:extLst>
            </p:cNvPr>
            <p:cNvSpPr/>
            <p:nvPr/>
          </p:nvSpPr>
          <p:spPr>
            <a:xfrm>
              <a:off x="724697" y="4330016"/>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135" name="직선 화살표 연결선 134">
            <a:extLst>
              <a:ext uri="{FF2B5EF4-FFF2-40B4-BE49-F238E27FC236}">
                <a16:creationId xmlns:a16="http://schemas.microsoft.com/office/drawing/2014/main" id="{27FC7EEA-2131-43BD-AC47-6FFBF433801A}"/>
              </a:ext>
            </a:extLst>
          </p:cNvPr>
          <p:cNvCxnSpPr>
            <a:cxnSpLocks/>
            <a:stCxn id="107" idx="3"/>
            <a:endCxn id="125" idx="1"/>
          </p:cNvCxnSpPr>
          <p:nvPr/>
        </p:nvCxnSpPr>
        <p:spPr>
          <a:xfrm>
            <a:off x="1207339" y="3079674"/>
            <a:ext cx="894419" cy="0"/>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직선 화살표 연결선 138">
            <a:extLst>
              <a:ext uri="{FF2B5EF4-FFF2-40B4-BE49-F238E27FC236}">
                <a16:creationId xmlns:a16="http://schemas.microsoft.com/office/drawing/2014/main" id="{88D95772-6D4D-4D67-A34C-23E68ED3E268}"/>
              </a:ext>
            </a:extLst>
          </p:cNvPr>
          <p:cNvCxnSpPr>
            <a:cxnSpLocks/>
            <a:stCxn id="109" idx="3"/>
            <a:endCxn id="126" idx="1"/>
          </p:cNvCxnSpPr>
          <p:nvPr/>
        </p:nvCxnSpPr>
        <p:spPr>
          <a:xfrm flipV="1">
            <a:off x="1207339" y="3503424"/>
            <a:ext cx="894419" cy="423750"/>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직선 화살표 연결선 141">
            <a:extLst>
              <a:ext uri="{FF2B5EF4-FFF2-40B4-BE49-F238E27FC236}">
                <a16:creationId xmlns:a16="http://schemas.microsoft.com/office/drawing/2014/main" id="{2E2F6081-252C-4BBA-BA39-AA41211CEA08}"/>
              </a:ext>
            </a:extLst>
          </p:cNvPr>
          <p:cNvCxnSpPr>
            <a:cxnSpLocks/>
            <a:stCxn id="122" idx="3"/>
            <a:endCxn id="127" idx="1"/>
          </p:cNvCxnSpPr>
          <p:nvPr/>
        </p:nvCxnSpPr>
        <p:spPr>
          <a:xfrm flipV="1">
            <a:off x="1207339" y="3927174"/>
            <a:ext cx="894419" cy="847498"/>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직선 화살표 연결선 144">
            <a:extLst>
              <a:ext uri="{FF2B5EF4-FFF2-40B4-BE49-F238E27FC236}">
                <a16:creationId xmlns:a16="http://schemas.microsoft.com/office/drawing/2014/main" id="{2F079583-1758-477B-9492-252D39FDBE20}"/>
              </a:ext>
            </a:extLst>
          </p:cNvPr>
          <p:cNvCxnSpPr>
            <a:cxnSpLocks/>
            <a:stCxn id="109" idx="3"/>
            <a:endCxn id="132" idx="1"/>
          </p:cNvCxnSpPr>
          <p:nvPr/>
        </p:nvCxnSpPr>
        <p:spPr>
          <a:xfrm>
            <a:off x="1207339" y="3927174"/>
            <a:ext cx="894419" cy="1613965"/>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직선 화살표 연결선 147">
            <a:extLst>
              <a:ext uri="{FF2B5EF4-FFF2-40B4-BE49-F238E27FC236}">
                <a16:creationId xmlns:a16="http://schemas.microsoft.com/office/drawing/2014/main" id="{2C6811B0-F504-49E6-BF66-5E6AB30D1049}"/>
              </a:ext>
            </a:extLst>
          </p:cNvPr>
          <p:cNvCxnSpPr>
            <a:cxnSpLocks/>
            <a:stCxn id="107" idx="3"/>
            <a:endCxn id="130" idx="1"/>
          </p:cNvCxnSpPr>
          <p:nvPr/>
        </p:nvCxnSpPr>
        <p:spPr>
          <a:xfrm>
            <a:off x="1207339" y="3079674"/>
            <a:ext cx="894419" cy="1613965"/>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직선 화살표 연결선 150">
            <a:extLst>
              <a:ext uri="{FF2B5EF4-FFF2-40B4-BE49-F238E27FC236}">
                <a16:creationId xmlns:a16="http://schemas.microsoft.com/office/drawing/2014/main" id="{25C75EFA-FFC3-4EBE-B9E6-2E953560B05A}"/>
              </a:ext>
            </a:extLst>
          </p:cNvPr>
          <p:cNvCxnSpPr>
            <a:cxnSpLocks/>
            <a:stCxn id="108" idx="3"/>
            <a:endCxn id="131" idx="1"/>
          </p:cNvCxnSpPr>
          <p:nvPr/>
        </p:nvCxnSpPr>
        <p:spPr>
          <a:xfrm>
            <a:off x="1207339" y="3503424"/>
            <a:ext cx="894419" cy="1613965"/>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직선 화살표 연결선 153">
            <a:extLst>
              <a:ext uri="{FF2B5EF4-FFF2-40B4-BE49-F238E27FC236}">
                <a16:creationId xmlns:a16="http://schemas.microsoft.com/office/drawing/2014/main" id="{A1A75BEA-494A-44A5-842A-92098302418B}"/>
              </a:ext>
            </a:extLst>
          </p:cNvPr>
          <p:cNvCxnSpPr>
            <a:cxnSpLocks/>
            <a:stCxn id="110" idx="3"/>
            <a:endCxn id="134" idx="1"/>
          </p:cNvCxnSpPr>
          <p:nvPr/>
        </p:nvCxnSpPr>
        <p:spPr>
          <a:xfrm>
            <a:off x="1207339" y="4350924"/>
            <a:ext cx="894419" cy="2037713"/>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그룹 161">
            <a:extLst>
              <a:ext uri="{FF2B5EF4-FFF2-40B4-BE49-F238E27FC236}">
                <a16:creationId xmlns:a16="http://schemas.microsoft.com/office/drawing/2014/main" id="{AA2649A4-099E-4AEA-B2F5-83326BEF4AE1}"/>
              </a:ext>
            </a:extLst>
          </p:cNvPr>
          <p:cNvGrpSpPr/>
          <p:nvPr/>
        </p:nvGrpSpPr>
        <p:grpSpPr>
          <a:xfrm>
            <a:off x="3632842" y="4500193"/>
            <a:ext cx="720000" cy="692477"/>
            <a:chOff x="7696390" y="2721437"/>
            <a:chExt cx="720000" cy="692477"/>
          </a:xfrm>
        </p:grpSpPr>
        <p:sp>
          <p:nvSpPr>
            <p:cNvPr id="168" name="직사각형 167">
              <a:extLst>
                <a:ext uri="{FF2B5EF4-FFF2-40B4-BE49-F238E27FC236}">
                  <a16:creationId xmlns:a16="http://schemas.microsoft.com/office/drawing/2014/main" id="{26EFF7EA-64D0-4DB4-BA86-0CC5563788FF}"/>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직사각형 168">
              <a:extLst>
                <a:ext uri="{FF2B5EF4-FFF2-40B4-BE49-F238E27FC236}">
                  <a16:creationId xmlns:a16="http://schemas.microsoft.com/office/drawing/2014/main" id="{04D10C65-F6A3-41C8-99CF-244E88364D14}"/>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0" name="직사각형 169">
              <a:extLst>
                <a:ext uri="{FF2B5EF4-FFF2-40B4-BE49-F238E27FC236}">
                  <a16:creationId xmlns:a16="http://schemas.microsoft.com/office/drawing/2014/main" id="{0FB6B86E-3814-4D47-B783-2D8EC057492D}"/>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직사각형 170">
              <a:extLst>
                <a:ext uri="{FF2B5EF4-FFF2-40B4-BE49-F238E27FC236}">
                  <a16:creationId xmlns:a16="http://schemas.microsoft.com/office/drawing/2014/main" id="{3FF37449-D6E7-4675-9509-4892BE4B1129}"/>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3" name="그룹 162">
            <a:extLst>
              <a:ext uri="{FF2B5EF4-FFF2-40B4-BE49-F238E27FC236}">
                <a16:creationId xmlns:a16="http://schemas.microsoft.com/office/drawing/2014/main" id="{433DA75F-58A5-4D59-A6A3-88F1A410309F}"/>
              </a:ext>
            </a:extLst>
          </p:cNvPr>
          <p:cNvGrpSpPr/>
          <p:nvPr/>
        </p:nvGrpSpPr>
        <p:grpSpPr>
          <a:xfrm>
            <a:off x="3632842" y="2870712"/>
            <a:ext cx="720000" cy="692477"/>
            <a:chOff x="7696390" y="2721437"/>
            <a:chExt cx="720000" cy="692477"/>
          </a:xfrm>
        </p:grpSpPr>
        <p:sp>
          <p:nvSpPr>
            <p:cNvPr id="164" name="직사각형 163">
              <a:extLst>
                <a:ext uri="{FF2B5EF4-FFF2-40B4-BE49-F238E27FC236}">
                  <a16:creationId xmlns:a16="http://schemas.microsoft.com/office/drawing/2014/main" id="{C1C66AFD-1E1A-4B98-94EF-EA82273B1DE5}"/>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5" name="직사각형 164">
              <a:extLst>
                <a:ext uri="{FF2B5EF4-FFF2-40B4-BE49-F238E27FC236}">
                  <a16:creationId xmlns:a16="http://schemas.microsoft.com/office/drawing/2014/main" id="{696F2148-9340-45FA-ACE0-AAF0D79B22C4}"/>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직사각형 165">
              <a:extLst>
                <a:ext uri="{FF2B5EF4-FFF2-40B4-BE49-F238E27FC236}">
                  <a16:creationId xmlns:a16="http://schemas.microsoft.com/office/drawing/2014/main" id="{2A3C7C06-4AC3-4597-88A8-BF14C72C418C}"/>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직사각형 166">
              <a:extLst>
                <a:ext uri="{FF2B5EF4-FFF2-40B4-BE49-F238E27FC236}">
                  <a16:creationId xmlns:a16="http://schemas.microsoft.com/office/drawing/2014/main" id="{36E9D80B-4B13-416C-8BAF-BB4C482DBF01}"/>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31" name="직사각형 230">
            <a:extLst>
              <a:ext uri="{FF2B5EF4-FFF2-40B4-BE49-F238E27FC236}">
                <a16:creationId xmlns:a16="http://schemas.microsoft.com/office/drawing/2014/main" id="{0AF6929D-A9AD-4635-9AB1-A0BFD27AC89E}"/>
              </a:ext>
            </a:extLst>
          </p:cNvPr>
          <p:cNvSpPr/>
          <p:nvPr/>
        </p:nvSpPr>
        <p:spPr>
          <a:xfrm>
            <a:off x="4981637" y="2864220"/>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2" name="직사각형 231">
            <a:extLst>
              <a:ext uri="{FF2B5EF4-FFF2-40B4-BE49-F238E27FC236}">
                <a16:creationId xmlns:a16="http://schemas.microsoft.com/office/drawing/2014/main" id="{DBB67300-8F96-4717-B827-6281DFBCB618}"/>
              </a:ext>
            </a:extLst>
          </p:cNvPr>
          <p:cNvSpPr/>
          <p:nvPr/>
        </p:nvSpPr>
        <p:spPr>
          <a:xfrm>
            <a:off x="4981637" y="4500193"/>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5" name="그룹 234">
            <a:extLst>
              <a:ext uri="{FF2B5EF4-FFF2-40B4-BE49-F238E27FC236}">
                <a16:creationId xmlns:a16="http://schemas.microsoft.com/office/drawing/2014/main" id="{106E9186-BDBD-4220-8D52-3EF0D677B7F6}"/>
              </a:ext>
            </a:extLst>
          </p:cNvPr>
          <p:cNvGrpSpPr/>
          <p:nvPr/>
        </p:nvGrpSpPr>
        <p:grpSpPr>
          <a:xfrm>
            <a:off x="9904291" y="2718998"/>
            <a:ext cx="2056907" cy="2137754"/>
            <a:chOff x="7347009" y="2324008"/>
            <a:chExt cx="2056907" cy="2137754"/>
          </a:xfrm>
        </p:grpSpPr>
        <p:sp>
          <p:nvSpPr>
            <p:cNvPr id="233" name="직사각형 232">
              <a:extLst>
                <a:ext uri="{FF2B5EF4-FFF2-40B4-BE49-F238E27FC236}">
                  <a16:creationId xmlns:a16="http://schemas.microsoft.com/office/drawing/2014/main" id="{7E23B4F8-D2F4-4B65-A656-B9474D8CFB25}"/>
                </a:ext>
              </a:extLst>
            </p:cNvPr>
            <p:cNvSpPr/>
            <p:nvPr/>
          </p:nvSpPr>
          <p:spPr>
            <a:xfrm>
              <a:off x="7695475" y="2324008"/>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4" name="직사각형 233">
              <a:extLst>
                <a:ext uri="{FF2B5EF4-FFF2-40B4-BE49-F238E27FC236}">
                  <a16:creationId xmlns:a16="http://schemas.microsoft.com/office/drawing/2014/main" id="{D0D44AE4-B184-4C2D-B351-0C898BE7EEAE}"/>
                </a:ext>
              </a:extLst>
            </p:cNvPr>
            <p:cNvSpPr/>
            <p:nvPr/>
          </p:nvSpPr>
          <p:spPr>
            <a:xfrm>
              <a:off x="7347009" y="26363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36" name="직사각형 235">
            <a:extLst>
              <a:ext uri="{FF2B5EF4-FFF2-40B4-BE49-F238E27FC236}">
                <a16:creationId xmlns:a16="http://schemas.microsoft.com/office/drawing/2014/main" id="{DEAC79E0-D3EE-4445-8729-36312CB6FC31}"/>
              </a:ext>
            </a:extLst>
          </p:cNvPr>
          <p:cNvSpPr/>
          <p:nvPr/>
        </p:nvSpPr>
        <p:spPr>
          <a:xfrm>
            <a:off x="7319073" y="2871132"/>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7" name="직사각형 236">
            <a:extLst>
              <a:ext uri="{FF2B5EF4-FFF2-40B4-BE49-F238E27FC236}">
                <a16:creationId xmlns:a16="http://schemas.microsoft.com/office/drawing/2014/main" id="{E977D2B5-47B5-4ED1-948A-11103ABEF32A}"/>
              </a:ext>
            </a:extLst>
          </p:cNvPr>
          <p:cNvSpPr/>
          <p:nvPr/>
        </p:nvSpPr>
        <p:spPr>
          <a:xfrm>
            <a:off x="7319073" y="4500193"/>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8" name="곱하기 기호 237">
            <a:extLst>
              <a:ext uri="{FF2B5EF4-FFF2-40B4-BE49-F238E27FC236}">
                <a16:creationId xmlns:a16="http://schemas.microsoft.com/office/drawing/2014/main" id="{344143D5-5287-40A2-842B-CEA4BD2F65C8}"/>
              </a:ext>
            </a:extLst>
          </p:cNvPr>
          <p:cNvSpPr/>
          <p:nvPr/>
        </p:nvSpPr>
        <p:spPr>
          <a:xfrm>
            <a:off x="3100564" y="3048223"/>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9" name="곱하기 기호 238">
            <a:extLst>
              <a:ext uri="{FF2B5EF4-FFF2-40B4-BE49-F238E27FC236}">
                <a16:creationId xmlns:a16="http://schemas.microsoft.com/office/drawing/2014/main" id="{3A6C99E8-5C49-46C5-8F13-90EDE5C41614}"/>
              </a:ext>
            </a:extLst>
          </p:cNvPr>
          <p:cNvSpPr/>
          <p:nvPr/>
        </p:nvSpPr>
        <p:spPr>
          <a:xfrm>
            <a:off x="4414096" y="3048223"/>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0F9D56FB-7447-4D8E-AB61-27B5F1D6CC5A}"/>
                  </a:ext>
                </a:extLst>
              </p:cNvPr>
              <p:cNvSpPr txBox="1"/>
              <p:nvPr/>
            </p:nvSpPr>
            <p:spPr>
              <a:xfrm>
                <a:off x="6656022" y="2883103"/>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241" name="TextBox 240">
                <a:extLst>
                  <a:ext uri="{FF2B5EF4-FFF2-40B4-BE49-F238E27FC236}">
                    <a16:creationId xmlns:a16="http://schemas.microsoft.com/office/drawing/2014/main" id="{0F9D56FB-7447-4D8E-AB61-27B5F1D6CC5A}"/>
                  </a:ext>
                </a:extLst>
              </p:cNvPr>
              <p:cNvSpPr txBox="1">
                <a:spLocks noRot="1" noChangeAspect="1" noMove="1" noResize="1" noEditPoints="1" noAdjustHandles="1" noChangeArrowheads="1" noChangeShapeType="1" noTextEdit="1"/>
              </p:cNvSpPr>
              <p:nvPr/>
            </p:nvSpPr>
            <p:spPr>
              <a:xfrm>
                <a:off x="6656022" y="2883103"/>
                <a:ext cx="697307" cy="769441"/>
              </a:xfrm>
              <a:prstGeom prst="rect">
                <a:avLst/>
              </a:prstGeom>
              <a:blipFill>
                <a:blip r:embed="rId4"/>
                <a:stretch>
                  <a:fillRect/>
                </a:stretch>
              </a:blipFill>
            </p:spPr>
            <p:txBody>
              <a:bodyPr/>
              <a:lstStyle/>
              <a:p>
                <a:r>
                  <a:rPr lang="ko-KR" altLang="en-US">
                    <a:noFill/>
                  </a:rPr>
                  <a:t> </a:t>
                </a:r>
              </a:p>
            </p:txBody>
          </p:sp>
        </mc:Fallback>
      </mc:AlternateContent>
      <p:sp>
        <p:nvSpPr>
          <p:cNvPr id="245" name="곱하기 기호 244">
            <a:extLst>
              <a:ext uri="{FF2B5EF4-FFF2-40B4-BE49-F238E27FC236}">
                <a16:creationId xmlns:a16="http://schemas.microsoft.com/office/drawing/2014/main" id="{9C620530-ACFB-48D3-A8C2-FEB240D3390D}"/>
              </a:ext>
            </a:extLst>
          </p:cNvPr>
          <p:cNvSpPr/>
          <p:nvPr/>
        </p:nvSpPr>
        <p:spPr>
          <a:xfrm>
            <a:off x="3100794" y="4623298"/>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6" name="곱하기 기호 245">
            <a:extLst>
              <a:ext uri="{FF2B5EF4-FFF2-40B4-BE49-F238E27FC236}">
                <a16:creationId xmlns:a16="http://schemas.microsoft.com/office/drawing/2014/main" id="{4EA7BB69-6042-4655-AAA5-BE992A09AF84}"/>
              </a:ext>
            </a:extLst>
          </p:cNvPr>
          <p:cNvSpPr/>
          <p:nvPr/>
        </p:nvSpPr>
        <p:spPr>
          <a:xfrm>
            <a:off x="4414326" y="4623298"/>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C1B0B352-F7BB-4F6D-934C-4E18687D0170}"/>
                  </a:ext>
                </a:extLst>
              </p:cNvPr>
              <p:cNvSpPr txBox="1"/>
              <p:nvPr/>
            </p:nvSpPr>
            <p:spPr>
              <a:xfrm>
                <a:off x="6656252" y="4458178"/>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247" name="TextBox 246">
                <a:extLst>
                  <a:ext uri="{FF2B5EF4-FFF2-40B4-BE49-F238E27FC236}">
                    <a16:creationId xmlns:a16="http://schemas.microsoft.com/office/drawing/2014/main" id="{C1B0B352-F7BB-4F6D-934C-4E18687D0170}"/>
                  </a:ext>
                </a:extLst>
              </p:cNvPr>
              <p:cNvSpPr txBox="1">
                <a:spLocks noRot="1" noChangeAspect="1" noMove="1" noResize="1" noEditPoints="1" noAdjustHandles="1" noChangeArrowheads="1" noChangeShapeType="1" noTextEdit="1"/>
              </p:cNvSpPr>
              <p:nvPr/>
            </p:nvSpPr>
            <p:spPr>
              <a:xfrm>
                <a:off x="6656252" y="4458178"/>
                <a:ext cx="697307" cy="769441"/>
              </a:xfrm>
              <a:prstGeom prst="rect">
                <a:avLst/>
              </a:prstGeom>
              <a:blipFill>
                <a:blip r:embed="rId5"/>
                <a:stretch>
                  <a:fillRect/>
                </a:stretch>
              </a:blipFill>
            </p:spPr>
            <p:txBody>
              <a:bodyPr/>
              <a:lstStyle/>
              <a:p>
                <a:r>
                  <a:rPr lang="ko-KR" altLang="en-US">
                    <a:noFill/>
                  </a:rPr>
                  <a:t> </a:t>
                </a:r>
              </a:p>
            </p:txBody>
          </p:sp>
        </mc:Fallback>
      </mc:AlternateContent>
      <p:cxnSp>
        <p:nvCxnSpPr>
          <p:cNvPr id="248" name="직선 화살표 연결선 247">
            <a:extLst>
              <a:ext uri="{FF2B5EF4-FFF2-40B4-BE49-F238E27FC236}">
                <a16:creationId xmlns:a16="http://schemas.microsoft.com/office/drawing/2014/main" id="{1B6971BD-8D9B-4D31-84C8-CA907D6F5E16}"/>
              </a:ext>
            </a:extLst>
          </p:cNvPr>
          <p:cNvCxnSpPr>
            <a:cxnSpLocks/>
            <a:stCxn id="236" idx="3"/>
            <a:endCxn id="234" idx="1"/>
          </p:cNvCxnSpPr>
          <p:nvPr/>
        </p:nvCxnSpPr>
        <p:spPr>
          <a:xfrm>
            <a:off x="9027514" y="3514305"/>
            <a:ext cx="876777" cy="160237"/>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직선 화살표 연결선 250">
            <a:extLst>
              <a:ext uri="{FF2B5EF4-FFF2-40B4-BE49-F238E27FC236}">
                <a16:creationId xmlns:a16="http://schemas.microsoft.com/office/drawing/2014/main" id="{C0BCF841-3932-416E-B0C3-ED17711964C5}"/>
              </a:ext>
            </a:extLst>
          </p:cNvPr>
          <p:cNvCxnSpPr>
            <a:cxnSpLocks/>
            <a:endCxn id="233" idx="2"/>
          </p:cNvCxnSpPr>
          <p:nvPr/>
        </p:nvCxnSpPr>
        <p:spPr>
          <a:xfrm flipV="1">
            <a:off x="9027514" y="4856752"/>
            <a:ext cx="2079464" cy="81930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직사각형 55">
            <a:extLst>
              <a:ext uri="{FF2B5EF4-FFF2-40B4-BE49-F238E27FC236}">
                <a16:creationId xmlns:a16="http://schemas.microsoft.com/office/drawing/2014/main" id="{8BA281DA-5DAD-4211-9548-2C5A280862E4}"/>
              </a:ext>
            </a:extLst>
          </p:cNvPr>
          <p:cNvSpPr/>
          <p:nvPr/>
        </p:nvSpPr>
        <p:spPr>
          <a:xfrm>
            <a:off x="46159" y="2129504"/>
            <a:ext cx="3302701" cy="4591972"/>
          </a:xfrm>
          <a:prstGeom prst="rect">
            <a:avLst/>
          </a:prstGeom>
          <a:noFill/>
          <a:ln w="76200">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9" name="직선 화살표 연결선 68">
            <a:extLst>
              <a:ext uri="{FF2B5EF4-FFF2-40B4-BE49-F238E27FC236}">
                <a16:creationId xmlns:a16="http://schemas.microsoft.com/office/drawing/2014/main" id="{68A1975B-EB20-463D-9B88-D7A40AEB51F4}"/>
              </a:ext>
            </a:extLst>
          </p:cNvPr>
          <p:cNvCxnSpPr>
            <a:cxnSpLocks/>
            <a:stCxn id="122" idx="3"/>
            <a:endCxn id="133" idx="1"/>
          </p:cNvCxnSpPr>
          <p:nvPr/>
        </p:nvCxnSpPr>
        <p:spPr>
          <a:xfrm>
            <a:off x="1207339" y="4774672"/>
            <a:ext cx="894419" cy="1190217"/>
          </a:xfrm>
          <a:prstGeom prst="straightConnector1">
            <a:avLst/>
          </a:prstGeom>
          <a:ln w="38100">
            <a:solidFill>
              <a:srgbClr val="8C510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977801F8-B715-475E-8CCC-78C6425A09E6}"/>
                  </a:ext>
                </a:extLst>
              </p:cNvPr>
              <p:cNvSpPr/>
              <p:nvPr/>
            </p:nvSpPr>
            <p:spPr>
              <a:xfrm>
                <a:off x="122449" y="2141676"/>
                <a:ext cx="1432380" cy="707886"/>
              </a:xfrm>
              <a:prstGeom prst="rect">
                <a:avLst/>
              </a:prstGeom>
            </p:spPr>
            <p:txBody>
              <a:bodyPr wrap="none">
                <a:spAutoFit/>
              </a:bodyPr>
              <a:lstStyle/>
              <a:p>
                <a:pPr algn="ctr"/>
                <a:r>
                  <a:rPr lang="en-US" altLang="ko-KR" sz="2000" b="1" dirty="0">
                    <a:solidFill>
                      <a:srgbClr val="485190"/>
                    </a:solidFill>
                    <a:latin typeface="Calibri" panose="020F0502020204030204" pitchFamily="34" charset="0"/>
                    <a:ea typeface="Calibri" panose="020F0502020204030204" pitchFamily="34" charset="0"/>
                    <a:cs typeface="Calibri" panose="020F0502020204030204" pitchFamily="34" charset="0"/>
                  </a:rPr>
                  <a:t>Vocabulary </a:t>
                </a:r>
              </a:p>
              <a:p>
                <a:pPr algn="ctr"/>
                <a:r>
                  <a:rPr lang="en-US" altLang="ko-KR" sz="2000" b="1" dirty="0">
                    <a:solidFill>
                      <a:srgbClr val="485190"/>
                    </a:solidFill>
                    <a:latin typeface="Calibri" panose="020F0502020204030204" pitchFamily="34" charset="0"/>
                    <a:ea typeface="Calibri" panose="020F0502020204030204" pitchFamily="34" charset="0"/>
                    <a:cs typeface="Calibri" panose="020F0502020204030204" pitchFamily="34" charset="0"/>
                  </a:rPr>
                  <a:t>matrix </a:t>
                </a:r>
                <a14:m>
                  <m:oMath xmlns:m="http://schemas.openxmlformats.org/officeDocument/2006/math">
                    <m:r>
                      <a:rPr lang="en-US" altLang="ko-KR" sz="2000" b="1" i="1" dirty="0" smtClean="0">
                        <a:solidFill>
                          <a:srgbClr val="485190"/>
                        </a:solidFill>
                        <a:latin typeface="Cambria Math" panose="02040503050406030204" pitchFamily="18" charset="0"/>
                      </a:rPr>
                      <m:t>𝑽</m:t>
                    </m:r>
                  </m:oMath>
                </a14:m>
                <a:endParaRPr lang="ko-KR" altLang="en-US" sz="2000" dirty="0">
                  <a:solidFill>
                    <a:srgbClr val="485190"/>
                  </a:solidFill>
                  <a:latin typeface="Calibri" panose="020F0502020204030204" pitchFamily="34" charset="0"/>
                  <a:cs typeface="Calibri" panose="020F0502020204030204" pitchFamily="34" charset="0"/>
                </a:endParaRPr>
              </a:p>
            </p:txBody>
          </p:sp>
        </mc:Choice>
        <mc:Fallback xmlns="">
          <p:sp>
            <p:nvSpPr>
              <p:cNvPr id="5" name="직사각형 4">
                <a:extLst>
                  <a:ext uri="{FF2B5EF4-FFF2-40B4-BE49-F238E27FC236}">
                    <a16:creationId xmlns:a16="http://schemas.microsoft.com/office/drawing/2014/main" id="{977801F8-B715-475E-8CCC-78C6425A09E6}"/>
                  </a:ext>
                </a:extLst>
              </p:cNvPr>
              <p:cNvSpPr>
                <a:spLocks noRot="1" noChangeAspect="1" noMove="1" noResize="1" noEditPoints="1" noAdjustHandles="1" noChangeArrowheads="1" noChangeShapeType="1" noTextEdit="1"/>
              </p:cNvSpPr>
              <p:nvPr/>
            </p:nvSpPr>
            <p:spPr>
              <a:xfrm>
                <a:off x="122449" y="2141676"/>
                <a:ext cx="1432380" cy="707886"/>
              </a:xfrm>
              <a:prstGeom prst="rect">
                <a:avLst/>
              </a:prstGeom>
              <a:blipFill>
                <a:blip r:embed="rId6"/>
                <a:stretch>
                  <a:fillRect l="-3830" t="-4310" r="-4255" b="-14655"/>
                </a:stretch>
              </a:blipFill>
            </p:spPr>
            <p:txBody>
              <a:bodyPr/>
              <a:lstStyle/>
              <a:p>
                <a:r>
                  <a:rPr lang="ko-KR" altLang="en-US">
                    <a:noFill/>
                  </a:rPr>
                  <a:t> </a:t>
                </a:r>
              </a:p>
            </p:txBody>
          </p:sp>
        </mc:Fallback>
      </mc:AlternateContent>
      <p:sp>
        <p:nvSpPr>
          <p:cNvPr id="57" name="화살표: 위쪽/아래쪽 153">
            <a:extLst>
              <a:ext uri="{FF2B5EF4-FFF2-40B4-BE49-F238E27FC236}">
                <a16:creationId xmlns:a16="http://schemas.microsoft.com/office/drawing/2014/main" id="{6A083C76-553B-4D65-9DFC-18E0AA98E93A}"/>
              </a:ext>
            </a:extLst>
          </p:cNvPr>
          <p:cNvSpPr/>
          <p:nvPr/>
        </p:nvSpPr>
        <p:spPr>
          <a:xfrm>
            <a:off x="5308586" y="3787440"/>
            <a:ext cx="350887" cy="63965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TextBox 57">
            <a:extLst>
              <a:ext uri="{FF2B5EF4-FFF2-40B4-BE49-F238E27FC236}">
                <a16:creationId xmlns:a16="http://schemas.microsoft.com/office/drawing/2014/main" id="{14166063-691B-4B76-930E-A0C182183C84}"/>
              </a:ext>
            </a:extLst>
          </p:cNvPr>
          <p:cNvSpPr txBox="1"/>
          <p:nvPr/>
        </p:nvSpPr>
        <p:spPr>
          <a:xfrm>
            <a:off x="5500826" y="3845728"/>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63" name="직사각형 62">
            <a:extLst>
              <a:ext uri="{FF2B5EF4-FFF2-40B4-BE49-F238E27FC236}">
                <a16:creationId xmlns:a16="http://schemas.microsoft.com/office/drawing/2014/main" id="{A8E55DCE-0C1D-42B3-87EC-7389EAA72BF6}"/>
              </a:ext>
            </a:extLst>
          </p:cNvPr>
          <p:cNvSpPr/>
          <p:nvPr/>
        </p:nvSpPr>
        <p:spPr>
          <a:xfrm>
            <a:off x="1451260" y="2141676"/>
            <a:ext cx="1985465" cy="707886"/>
          </a:xfrm>
          <a:prstGeom prst="rect">
            <a:avLst/>
          </a:prstGeom>
        </p:spPr>
        <p:txBody>
          <a:bodyPr wrap="square">
            <a:spAutoFit/>
          </a:bodyPr>
          <a:lstStyle/>
          <a:p>
            <a:pPr algn="ctr"/>
            <a:r>
              <a:rPr lang="en-US" altLang="ko-KR" sz="2000" dirty="0">
                <a:latin typeface="Calibri" panose="020F0502020204030204" pitchFamily="34" charset="0"/>
                <a:cs typeface="Calibri" panose="020F0502020204030204" pitchFamily="34" charset="0"/>
              </a:rPr>
              <a:t>1</a:t>
            </a:r>
            <a:r>
              <a:rPr lang="en-US" altLang="ko-KR" sz="2000" baseline="30000" dirty="0">
                <a:latin typeface="Calibri" panose="020F0502020204030204" pitchFamily="34" charset="0"/>
                <a:cs typeface="Calibri" panose="020F0502020204030204" pitchFamily="34" charset="0"/>
              </a:rPr>
              <a:t>st</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66" name="TextBox 65">
            <a:extLst>
              <a:ext uri="{FF2B5EF4-FFF2-40B4-BE49-F238E27FC236}">
                <a16:creationId xmlns:a16="http://schemas.microsoft.com/office/drawing/2014/main" id="{4FC7B7DE-946F-477F-BA30-5345B8C037D2}"/>
              </a:ext>
            </a:extLst>
          </p:cNvPr>
          <p:cNvSpPr txBox="1"/>
          <p:nvPr/>
        </p:nvSpPr>
        <p:spPr>
          <a:xfrm>
            <a:off x="9563138" y="5546605"/>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67" name="TextBox 66">
            <a:extLst>
              <a:ext uri="{FF2B5EF4-FFF2-40B4-BE49-F238E27FC236}">
                <a16:creationId xmlns:a16="http://schemas.microsoft.com/office/drawing/2014/main" id="{967BC678-8C9E-4735-ADAE-F4834C017B02}"/>
              </a:ext>
            </a:extLst>
          </p:cNvPr>
          <p:cNvSpPr txBox="1"/>
          <p:nvPr/>
        </p:nvSpPr>
        <p:spPr>
          <a:xfrm>
            <a:off x="3362975" y="5546605"/>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205387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D174-8DB2-471D-B0B1-997E0D6299D8}"/>
              </a:ext>
            </a:extLst>
          </p:cNvPr>
          <p:cNvSpPr>
            <a:spLocks noGrp="1"/>
          </p:cNvSpPr>
          <p:nvPr>
            <p:ph type="title"/>
          </p:nvPr>
        </p:nvSpPr>
        <p:spPr/>
        <p:txBody>
          <a:bodyPr/>
          <a:lstStyle/>
          <a:p>
            <a:r>
              <a:rPr lang="en-US" altLang="ko-KR" dirty="0"/>
              <a:t>Compression results using Light-IT</a:t>
            </a:r>
            <a:endParaRPr lang="ko-KR" altLang="en-US" dirty="0"/>
          </a:p>
        </p:txBody>
      </p:sp>
      <p:sp>
        <p:nvSpPr>
          <p:cNvPr id="3" name="내용 개체 틀 2">
            <a:extLst>
              <a:ext uri="{FF2B5EF4-FFF2-40B4-BE49-F238E27FC236}">
                <a16:creationId xmlns:a16="http://schemas.microsoft.com/office/drawing/2014/main" id="{A1B5F766-5176-441B-8215-C11E347251F6}"/>
              </a:ext>
            </a:extLst>
          </p:cNvPr>
          <p:cNvSpPr>
            <a:spLocks noGrp="1"/>
          </p:cNvSpPr>
          <p:nvPr>
            <p:ph idx="1"/>
          </p:nvPr>
        </p:nvSpPr>
        <p:spPr>
          <a:xfrm>
            <a:off x="276397" y="1188720"/>
            <a:ext cx="11639203" cy="4988243"/>
          </a:xfrm>
        </p:spPr>
        <p:txBody>
          <a:bodyPr/>
          <a:lstStyle/>
          <a:p>
            <a:pPr marL="0" indent="0">
              <a:buNone/>
            </a:pPr>
            <a:r>
              <a:rPr lang="en-US" altLang="ko-KR" dirty="0"/>
              <a:t>Only a single factor matrix per mode is required.</a:t>
            </a:r>
          </a:p>
          <a:p>
            <a:pPr marL="0" indent="0">
              <a:buNone/>
            </a:pPr>
            <a:r>
              <a:rPr lang="en-US" altLang="ko-KR" dirty="0"/>
              <a:t>Mappings are further compressed by Huffman encoding.</a:t>
            </a:r>
            <a:endParaRPr lang="ko-KR" altLang="en-US" dirty="0"/>
          </a:p>
        </p:txBody>
      </p:sp>
      <p:sp>
        <p:nvSpPr>
          <p:cNvPr id="4" name="슬라이드 번호 개체 틀 3">
            <a:extLst>
              <a:ext uri="{FF2B5EF4-FFF2-40B4-BE49-F238E27FC236}">
                <a16:creationId xmlns:a16="http://schemas.microsoft.com/office/drawing/2014/main" id="{1575CCE6-AB05-41D8-A8FC-0F3ABE9417B6}"/>
              </a:ext>
            </a:extLst>
          </p:cNvPr>
          <p:cNvSpPr>
            <a:spLocks noGrp="1"/>
          </p:cNvSpPr>
          <p:nvPr>
            <p:ph type="sldNum" sz="quarter" idx="12"/>
          </p:nvPr>
        </p:nvSpPr>
        <p:spPr/>
        <p:txBody>
          <a:bodyPr/>
          <a:lstStyle/>
          <a:p>
            <a:fld id="{439E02B6-F1B5-4FE8-897B-C4C911F1FA68}" type="slidenum">
              <a:rPr lang="ko-KR" altLang="en-US" smtClean="0"/>
              <a:t>15</a:t>
            </a:fld>
            <a:endParaRPr lang="ko-KR" altLang="en-US"/>
          </a:p>
        </p:txBody>
      </p:sp>
      <p:grpSp>
        <p:nvGrpSpPr>
          <p:cNvPr id="5" name="그룹 4">
            <a:extLst>
              <a:ext uri="{FF2B5EF4-FFF2-40B4-BE49-F238E27FC236}">
                <a16:creationId xmlns:a16="http://schemas.microsoft.com/office/drawing/2014/main" id="{EA9DFBAE-703B-4F02-9AFD-EB18AF664912}"/>
              </a:ext>
            </a:extLst>
          </p:cNvPr>
          <p:cNvGrpSpPr/>
          <p:nvPr/>
        </p:nvGrpSpPr>
        <p:grpSpPr>
          <a:xfrm>
            <a:off x="3911224" y="3151632"/>
            <a:ext cx="864000" cy="2126998"/>
            <a:chOff x="724697" y="2635018"/>
            <a:chExt cx="864000" cy="2126998"/>
          </a:xfrm>
        </p:grpSpPr>
        <p:sp>
          <p:nvSpPr>
            <p:cNvPr id="6" name="직사각형 5">
              <a:extLst>
                <a:ext uri="{FF2B5EF4-FFF2-40B4-BE49-F238E27FC236}">
                  <a16:creationId xmlns:a16="http://schemas.microsoft.com/office/drawing/2014/main" id="{3A416441-C1E6-4FD8-8D62-2DF11E108796}"/>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4F1E994F-C888-4EB8-905B-9A4145D423BA}"/>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9356EDD6-25D2-4571-A52D-9AE86108C78A}"/>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E719FC97-813B-4F38-8158-DC758984B87E}"/>
                </a:ext>
              </a:extLst>
            </p:cNvPr>
            <p:cNvSpPr/>
            <p:nvPr/>
          </p:nvSpPr>
          <p:spPr>
            <a:xfrm>
              <a:off x="724697" y="390626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9FB22AE9-73E5-4960-A3A3-2147343D8687}"/>
                </a:ext>
              </a:extLst>
            </p:cNvPr>
            <p:cNvSpPr/>
            <p:nvPr/>
          </p:nvSpPr>
          <p:spPr>
            <a:xfrm>
              <a:off x="724697" y="4330016"/>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10">
            <a:extLst>
              <a:ext uri="{FF2B5EF4-FFF2-40B4-BE49-F238E27FC236}">
                <a16:creationId xmlns:a16="http://schemas.microsoft.com/office/drawing/2014/main" id="{F2CBCA9C-A6ED-4F38-A141-08916B08CB0D}"/>
              </a:ext>
            </a:extLst>
          </p:cNvPr>
          <p:cNvGrpSpPr/>
          <p:nvPr/>
        </p:nvGrpSpPr>
        <p:grpSpPr>
          <a:xfrm>
            <a:off x="10227758" y="3785053"/>
            <a:ext cx="1345181" cy="1104711"/>
            <a:chOff x="7745167" y="1938107"/>
            <a:chExt cx="1345181" cy="1104711"/>
          </a:xfrm>
        </p:grpSpPr>
        <p:grpSp>
          <p:nvGrpSpPr>
            <p:cNvPr id="12" name="그룹 11">
              <a:extLst>
                <a:ext uri="{FF2B5EF4-FFF2-40B4-BE49-F238E27FC236}">
                  <a16:creationId xmlns:a16="http://schemas.microsoft.com/office/drawing/2014/main" id="{05A0D1C3-30EC-4A67-88B5-3F727F1F6F4F}"/>
                </a:ext>
              </a:extLst>
            </p:cNvPr>
            <p:cNvGrpSpPr/>
            <p:nvPr/>
          </p:nvGrpSpPr>
          <p:grpSpPr>
            <a:xfrm>
              <a:off x="8370348" y="1938107"/>
              <a:ext cx="720000" cy="692477"/>
              <a:chOff x="7696390" y="2721437"/>
              <a:chExt cx="720000" cy="692477"/>
            </a:xfrm>
          </p:grpSpPr>
          <p:sp>
            <p:nvSpPr>
              <p:cNvPr id="23" name="직사각형 22">
                <a:extLst>
                  <a:ext uri="{FF2B5EF4-FFF2-40B4-BE49-F238E27FC236}">
                    <a16:creationId xmlns:a16="http://schemas.microsoft.com/office/drawing/2014/main" id="{9A7BFF67-4D57-45DD-992A-5AE8BF413E22}"/>
                  </a:ext>
                </a:extLst>
              </p:cNvPr>
              <p:cNvSpPr/>
              <p:nvPr/>
            </p:nvSpPr>
            <p:spPr>
              <a:xfrm>
                <a:off x="7696390" y="2721437"/>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3BD845D5-C856-4177-B755-1008EFD39EF0}"/>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5F2C4096-0CD1-4B26-8EAA-C51E6C752D96}"/>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874E8BC3-BD74-4201-95C9-4B68254FD157}"/>
                  </a:ext>
                </a:extLst>
              </p:cNvPr>
              <p:cNvSpPr/>
              <p:nvPr/>
            </p:nvSpPr>
            <p:spPr>
              <a:xfrm>
                <a:off x="8056390" y="3053914"/>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 name="그룹 12">
              <a:extLst>
                <a:ext uri="{FF2B5EF4-FFF2-40B4-BE49-F238E27FC236}">
                  <a16:creationId xmlns:a16="http://schemas.microsoft.com/office/drawing/2014/main" id="{9026F381-5F06-4415-AA1E-C7BF73E2905E}"/>
                </a:ext>
              </a:extLst>
            </p:cNvPr>
            <p:cNvGrpSpPr/>
            <p:nvPr/>
          </p:nvGrpSpPr>
          <p:grpSpPr>
            <a:xfrm>
              <a:off x="8044816" y="2140843"/>
              <a:ext cx="720000" cy="692477"/>
              <a:chOff x="7696390" y="2721437"/>
              <a:chExt cx="720000" cy="692477"/>
            </a:xfrm>
          </p:grpSpPr>
          <p:sp>
            <p:nvSpPr>
              <p:cNvPr id="19" name="직사각형 18">
                <a:extLst>
                  <a:ext uri="{FF2B5EF4-FFF2-40B4-BE49-F238E27FC236}">
                    <a16:creationId xmlns:a16="http://schemas.microsoft.com/office/drawing/2014/main" id="{F62A9B52-9DD9-4652-81E6-1EDBA4A3CA1D}"/>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BAE21160-2A6B-4084-A305-7E35CECA2838}"/>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C966A871-8105-416A-8222-C13EC00FE4CA}"/>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7600D505-36DC-4391-9D58-0D0774D7D0B2}"/>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 name="그룹 13">
              <a:extLst>
                <a:ext uri="{FF2B5EF4-FFF2-40B4-BE49-F238E27FC236}">
                  <a16:creationId xmlns:a16="http://schemas.microsoft.com/office/drawing/2014/main" id="{554A8A9A-DB51-4F83-8E85-13D3C5DD6495}"/>
                </a:ext>
              </a:extLst>
            </p:cNvPr>
            <p:cNvGrpSpPr/>
            <p:nvPr/>
          </p:nvGrpSpPr>
          <p:grpSpPr>
            <a:xfrm>
              <a:off x="7745167" y="2350341"/>
              <a:ext cx="720000" cy="692477"/>
              <a:chOff x="7696390" y="2721437"/>
              <a:chExt cx="720000" cy="692477"/>
            </a:xfrm>
          </p:grpSpPr>
          <p:sp>
            <p:nvSpPr>
              <p:cNvPr id="15" name="직사각형 14">
                <a:extLst>
                  <a:ext uri="{FF2B5EF4-FFF2-40B4-BE49-F238E27FC236}">
                    <a16:creationId xmlns:a16="http://schemas.microsoft.com/office/drawing/2014/main" id="{7A36B7C6-4BAC-4B88-A8F4-351B4A3AFF92}"/>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E5606B25-0F9C-424A-873D-93DC2F301542}"/>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35637D5D-6589-4AC4-8C24-D35E0E1EA213}"/>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0F2C9643-64F5-4A0B-8DB7-1D3F5DE5A39D}"/>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7" name="직사각형 26">
            <a:extLst>
              <a:ext uri="{FF2B5EF4-FFF2-40B4-BE49-F238E27FC236}">
                <a16:creationId xmlns:a16="http://schemas.microsoft.com/office/drawing/2014/main" id="{9F8DFCCD-CD48-4B89-9B4F-DFDBEA309AAD}"/>
              </a:ext>
            </a:extLst>
          </p:cNvPr>
          <p:cNvSpPr/>
          <p:nvPr/>
        </p:nvSpPr>
        <p:spPr>
          <a:xfrm>
            <a:off x="7691789" y="3907644"/>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직사각형 27">
            <a:extLst>
              <a:ext uri="{FF2B5EF4-FFF2-40B4-BE49-F238E27FC236}">
                <a16:creationId xmlns:a16="http://schemas.microsoft.com/office/drawing/2014/main" id="{1F7F4299-BA81-416B-87CB-27BB01FFA0F0}"/>
              </a:ext>
            </a:extLst>
          </p:cNvPr>
          <p:cNvSpPr/>
          <p:nvPr/>
        </p:nvSpPr>
        <p:spPr>
          <a:xfrm>
            <a:off x="4012568" y="2482217"/>
            <a:ext cx="2407647"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1</a:t>
            </a:r>
            <a:r>
              <a:rPr lang="en-US" altLang="ko-KR" sz="2400" b="1" baseline="30000" dirty="0">
                <a:latin typeface="Calibri" panose="020F0502020204030204" pitchFamily="34" charset="0"/>
                <a:cs typeface="Calibri" panose="020F0502020204030204" pitchFamily="34" charset="0"/>
              </a:rPr>
              <a:t>st</a:t>
            </a:r>
            <a:r>
              <a:rPr lang="en-US" altLang="ko-KR" sz="2400" b="1" dirty="0">
                <a:latin typeface="Calibri" panose="020F0502020204030204" pitchFamily="34" charset="0"/>
                <a:cs typeface="Calibri" panose="020F0502020204030204" pitchFamily="34" charset="0"/>
              </a:rPr>
              <a:t> mode factor matrix</a:t>
            </a:r>
          </a:p>
        </p:txBody>
      </p:sp>
      <p:sp>
        <p:nvSpPr>
          <p:cNvPr id="29" name="직사각형 28">
            <a:extLst>
              <a:ext uri="{FF2B5EF4-FFF2-40B4-BE49-F238E27FC236}">
                <a16:creationId xmlns:a16="http://schemas.microsoft.com/office/drawing/2014/main" id="{17382B6D-DC3F-4B83-B50C-A1C5FCB70904}"/>
              </a:ext>
            </a:extLst>
          </p:cNvPr>
          <p:cNvSpPr/>
          <p:nvPr/>
        </p:nvSpPr>
        <p:spPr>
          <a:xfrm>
            <a:off x="9848426" y="2815985"/>
            <a:ext cx="2103846"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3</a:t>
            </a:r>
            <a:r>
              <a:rPr lang="en-US" altLang="ko-KR" sz="2400" b="1" baseline="30000" dirty="0">
                <a:latin typeface="Calibri" panose="020F0502020204030204" pitchFamily="34" charset="0"/>
                <a:cs typeface="Calibri" panose="020F0502020204030204" pitchFamily="34" charset="0"/>
              </a:rPr>
              <a:t>rd</a:t>
            </a:r>
            <a:r>
              <a:rPr lang="en-US" altLang="ko-KR" sz="2400" b="1" dirty="0">
                <a:latin typeface="Calibri" panose="020F0502020204030204" pitchFamily="34" charset="0"/>
                <a:cs typeface="Calibri" panose="020F0502020204030204" pitchFamily="34" charset="0"/>
              </a:rPr>
              <a:t> mode </a:t>
            </a:r>
          </a:p>
          <a:p>
            <a:pPr algn="ctr"/>
            <a:r>
              <a:rPr lang="en-US" altLang="ko-KR" sz="2400" b="1" dirty="0">
                <a:latin typeface="Calibri" panose="020F0502020204030204" pitchFamily="34" charset="0"/>
                <a:cs typeface="Calibri" panose="020F0502020204030204" pitchFamily="34" charset="0"/>
              </a:rPr>
              <a:t>factor matrices</a:t>
            </a:r>
          </a:p>
        </p:txBody>
      </p:sp>
      <p:sp>
        <p:nvSpPr>
          <p:cNvPr id="30" name="직사각형 29">
            <a:extLst>
              <a:ext uri="{FF2B5EF4-FFF2-40B4-BE49-F238E27FC236}">
                <a16:creationId xmlns:a16="http://schemas.microsoft.com/office/drawing/2014/main" id="{F93FA7DD-0692-4734-AA24-C9124BF60B04}"/>
              </a:ext>
            </a:extLst>
          </p:cNvPr>
          <p:cNvSpPr/>
          <p:nvPr/>
        </p:nvSpPr>
        <p:spPr>
          <a:xfrm>
            <a:off x="7627236" y="2815985"/>
            <a:ext cx="1837747"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2</a:t>
            </a:r>
            <a:r>
              <a:rPr lang="en-US" altLang="ko-KR" sz="2400" b="1" baseline="30000" dirty="0">
                <a:latin typeface="Calibri" panose="020F0502020204030204" pitchFamily="34" charset="0"/>
                <a:cs typeface="Calibri" panose="020F0502020204030204" pitchFamily="34" charset="0"/>
              </a:rPr>
              <a:t>nd</a:t>
            </a:r>
            <a:r>
              <a:rPr lang="en-US" altLang="ko-KR" sz="2400" b="1" dirty="0">
                <a:latin typeface="Calibri" panose="020F0502020204030204" pitchFamily="34" charset="0"/>
                <a:cs typeface="Calibri" panose="020F0502020204030204" pitchFamily="34" charset="0"/>
              </a:rPr>
              <a:t> mode </a:t>
            </a:r>
          </a:p>
          <a:p>
            <a:pPr algn="ctr"/>
            <a:r>
              <a:rPr lang="en-US" altLang="ko-KR" sz="2400" b="1" dirty="0">
                <a:latin typeface="Calibri" panose="020F0502020204030204" pitchFamily="34" charset="0"/>
                <a:cs typeface="Calibri" panose="020F0502020204030204" pitchFamily="34" charset="0"/>
              </a:rPr>
              <a:t>factor matrix</a:t>
            </a:r>
          </a:p>
        </p:txBody>
      </p:sp>
      <p:grpSp>
        <p:nvGrpSpPr>
          <p:cNvPr id="42" name="그룹 41">
            <a:extLst>
              <a:ext uri="{FF2B5EF4-FFF2-40B4-BE49-F238E27FC236}">
                <a16:creationId xmlns:a16="http://schemas.microsoft.com/office/drawing/2014/main" id="{946BC77D-092D-4B76-B08D-9DC2C3C7C5C9}"/>
              </a:ext>
            </a:extLst>
          </p:cNvPr>
          <p:cNvGrpSpPr/>
          <p:nvPr/>
        </p:nvGrpSpPr>
        <p:grpSpPr>
          <a:xfrm>
            <a:off x="5361324" y="3984424"/>
            <a:ext cx="1803460" cy="951392"/>
            <a:chOff x="8481373" y="3543124"/>
            <a:chExt cx="1803460" cy="951392"/>
          </a:xfrm>
        </p:grpSpPr>
        <p:grpSp>
          <p:nvGrpSpPr>
            <p:cNvPr id="34" name="그룹 33">
              <a:extLst>
                <a:ext uri="{FF2B5EF4-FFF2-40B4-BE49-F238E27FC236}">
                  <a16:creationId xmlns:a16="http://schemas.microsoft.com/office/drawing/2014/main" id="{AE248998-66BE-4C40-8F89-76B4FC78714E}"/>
                </a:ext>
              </a:extLst>
            </p:cNvPr>
            <p:cNvGrpSpPr/>
            <p:nvPr/>
          </p:nvGrpSpPr>
          <p:grpSpPr>
            <a:xfrm>
              <a:off x="8481373" y="3543124"/>
              <a:ext cx="1083460" cy="360000"/>
              <a:chOff x="8349966" y="3547744"/>
              <a:chExt cx="1083460" cy="360000"/>
            </a:xfrm>
          </p:grpSpPr>
          <p:sp>
            <p:nvSpPr>
              <p:cNvPr id="31" name="직사각형 30">
                <a:extLst>
                  <a:ext uri="{FF2B5EF4-FFF2-40B4-BE49-F238E27FC236}">
                    <a16:creationId xmlns:a16="http://schemas.microsoft.com/office/drawing/2014/main" id="{45019B91-D0F2-4781-B7E6-E1F2F2DFCF42}"/>
                  </a:ext>
                </a:extLst>
              </p:cNvPr>
              <p:cNvSpPr/>
              <p:nvPr/>
            </p:nvSpPr>
            <p:spPr>
              <a:xfrm>
                <a:off x="834996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1</a:t>
                </a:r>
                <a:endParaRPr lang="ko-KR" altLang="en-US" dirty="0">
                  <a:solidFill>
                    <a:schemeClr val="tx1"/>
                  </a:solidFill>
                  <a:latin typeface="Calibri" panose="020F0502020204030204" pitchFamily="34" charset="0"/>
                  <a:cs typeface="Calibri" panose="020F0502020204030204" pitchFamily="34" charset="0"/>
                </a:endParaRPr>
              </a:p>
            </p:txBody>
          </p:sp>
          <p:sp>
            <p:nvSpPr>
              <p:cNvPr id="32" name="직사각형 31">
                <a:extLst>
                  <a:ext uri="{FF2B5EF4-FFF2-40B4-BE49-F238E27FC236}">
                    <a16:creationId xmlns:a16="http://schemas.microsoft.com/office/drawing/2014/main" id="{D38115FC-2ADF-4954-96A2-FB417A460FE1}"/>
                  </a:ext>
                </a:extLst>
              </p:cNvPr>
              <p:cNvSpPr/>
              <p:nvPr/>
            </p:nvSpPr>
            <p:spPr>
              <a:xfrm>
                <a:off x="871169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3</a:t>
                </a:r>
                <a:endParaRPr lang="ko-KR" altLang="en-US" dirty="0">
                  <a:solidFill>
                    <a:schemeClr val="tx1"/>
                  </a:solidFill>
                  <a:latin typeface="Calibri" panose="020F0502020204030204" pitchFamily="34" charset="0"/>
                  <a:cs typeface="Calibri" panose="020F0502020204030204" pitchFamily="34" charset="0"/>
                </a:endParaRPr>
              </a:p>
            </p:txBody>
          </p:sp>
          <p:sp>
            <p:nvSpPr>
              <p:cNvPr id="33" name="직사각형 32">
                <a:extLst>
                  <a:ext uri="{FF2B5EF4-FFF2-40B4-BE49-F238E27FC236}">
                    <a16:creationId xmlns:a16="http://schemas.microsoft.com/office/drawing/2014/main" id="{C3C69637-1FC8-465F-9B43-A0CAD85748E2}"/>
                  </a:ext>
                </a:extLst>
              </p:cNvPr>
              <p:cNvSpPr/>
              <p:nvPr/>
            </p:nvSpPr>
            <p:spPr>
              <a:xfrm>
                <a:off x="907342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5</a:t>
                </a:r>
                <a:endParaRPr lang="ko-KR" altLang="en-US" dirty="0">
                  <a:solidFill>
                    <a:schemeClr val="tx1"/>
                  </a:solidFill>
                  <a:latin typeface="Calibri" panose="020F0502020204030204" pitchFamily="34" charset="0"/>
                  <a:cs typeface="Calibri" panose="020F0502020204030204" pitchFamily="34" charset="0"/>
                </a:endParaRPr>
              </a:p>
            </p:txBody>
          </p:sp>
        </p:grpSp>
        <p:grpSp>
          <p:nvGrpSpPr>
            <p:cNvPr id="41" name="그룹 40">
              <a:extLst>
                <a:ext uri="{FF2B5EF4-FFF2-40B4-BE49-F238E27FC236}">
                  <a16:creationId xmlns:a16="http://schemas.microsoft.com/office/drawing/2014/main" id="{EC30937C-1C51-4805-BCE0-C11252FFACF3}"/>
                </a:ext>
              </a:extLst>
            </p:cNvPr>
            <p:cNvGrpSpPr/>
            <p:nvPr/>
          </p:nvGrpSpPr>
          <p:grpSpPr>
            <a:xfrm>
              <a:off x="8481373" y="4134516"/>
              <a:ext cx="1803460" cy="360000"/>
              <a:chOff x="8481373" y="4106993"/>
              <a:chExt cx="1803460" cy="360000"/>
            </a:xfrm>
          </p:grpSpPr>
          <p:sp>
            <p:nvSpPr>
              <p:cNvPr id="36" name="직사각형 35">
                <a:extLst>
                  <a:ext uri="{FF2B5EF4-FFF2-40B4-BE49-F238E27FC236}">
                    <a16:creationId xmlns:a16="http://schemas.microsoft.com/office/drawing/2014/main" id="{FC9CE5C3-37DB-4C4E-ABCF-917715685873}"/>
                  </a:ext>
                </a:extLst>
              </p:cNvPr>
              <p:cNvSpPr/>
              <p:nvPr/>
            </p:nvSpPr>
            <p:spPr>
              <a:xfrm>
                <a:off x="848137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1</a:t>
                </a:r>
                <a:endParaRPr lang="ko-KR" altLang="en-US" dirty="0">
                  <a:solidFill>
                    <a:schemeClr val="tx1"/>
                  </a:solidFill>
                  <a:latin typeface="Calibri" panose="020F0502020204030204" pitchFamily="34" charset="0"/>
                  <a:cs typeface="Calibri" panose="020F0502020204030204" pitchFamily="34" charset="0"/>
                </a:endParaRPr>
              </a:p>
            </p:txBody>
          </p:sp>
          <p:sp>
            <p:nvSpPr>
              <p:cNvPr id="37" name="직사각형 36">
                <a:extLst>
                  <a:ext uri="{FF2B5EF4-FFF2-40B4-BE49-F238E27FC236}">
                    <a16:creationId xmlns:a16="http://schemas.microsoft.com/office/drawing/2014/main" id="{598EA756-EC67-4732-B75B-08F114E04AFF}"/>
                  </a:ext>
                </a:extLst>
              </p:cNvPr>
              <p:cNvSpPr/>
              <p:nvPr/>
            </p:nvSpPr>
            <p:spPr>
              <a:xfrm>
                <a:off x="8842238"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2</a:t>
                </a:r>
                <a:endParaRPr lang="ko-KR" altLang="en-US" dirty="0">
                  <a:solidFill>
                    <a:schemeClr val="tx1"/>
                  </a:solidFill>
                  <a:latin typeface="Calibri" panose="020F0502020204030204" pitchFamily="34" charset="0"/>
                  <a:cs typeface="Calibri" panose="020F0502020204030204" pitchFamily="34" charset="0"/>
                </a:endParaRPr>
              </a:p>
            </p:txBody>
          </p:sp>
          <p:sp>
            <p:nvSpPr>
              <p:cNvPr id="38" name="직사각형 37">
                <a:extLst>
                  <a:ext uri="{FF2B5EF4-FFF2-40B4-BE49-F238E27FC236}">
                    <a16:creationId xmlns:a16="http://schemas.microsoft.com/office/drawing/2014/main" id="{803009DC-FC9E-421C-878E-0C7B884E7054}"/>
                  </a:ext>
                </a:extLst>
              </p:cNvPr>
              <p:cNvSpPr/>
              <p:nvPr/>
            </p:nvSpPr>
            <p:spPr>
              <a:xfrm>
                <a:off x="920310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3</a:t>
                </a:r>
                <a:endParaRPr lang="ko-KR" altLang="en-US" dirty="0">
                  <a:solidFill>
                    <a:schemeClr val="tx1"/>
                  </a:solidFill>
                  <a:latin typeface="Calibri" panose="020F0502020204030204" pitchFamily="34" charset="0"/>
                  <a:cs typeface="Calibri" panose="020F0502020204030204" pitchFamily="34" charset="0"/>
                </a:endParaRPr>
              </a:p>
            </p:txBody>
          </p:sp>
          <p:sp>
            <p:nvSpPr>
              <p:cNvPr id="39" name="직사각형 38">
                <a:extLst>
                  <a:ext uri="{FF2B5EF4-FFF2-40B4-BE49-F238E27FC236}">
                    <a16:creationId xmlns:a16="http://schemas.microsoft.com/office/drawing/2014/main" id="{DB8331AE-6C93-4E63-84ED-BA671ADE7226}"/>
                  </a:ext>
                </a:extLst>
              </p:cNvPr>
              <p:cNvSpPr/>
              <p:nvPr/>
            </p:nvSpPr>
            <p:spPr>
              <a:xfrm>
                <a:off x="9563968"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5</a:t>
                </a:r>
                <a:endParaRPr lang="ko-KR" altLang="en-US" dirty="0">
                  <a:solidFill>
                    <a:schemeClr val="tx1"/>
                  </a:solidFill>
                  <a:latin typeface="Calibri" panose="020F0502020204030204" pitchFamily="34" charset="0"/>
                  <a:cs typeface="Calibri" panose="020F0502020204030204" pitchFamily="34" charset="0"/>
                </a:endParaRPr>
              </a:p>
            </p:txBody>
          </p:sp>
          <p:sp>
            <p:nvSpPr>
              <p:cNvPr id="40" name="직사각형 39">
                <a:extLst>
                  <a:ext uri="{FF2B5EF4-FFF2-40B4-BE49-F238E27FC236}">
                    <a16:creationId xmlns:a16="http://schemas.microsoft.com/office/drawing/2014/main" id="{D9F96B78-2A14-4E35-8B4B-23255947FF9E}"/>
                  </a:ext>
                </a:extLst>
              </p:cNvPr>
              <p:cNvSpPr/>
              <p:nvPr/>
            </p:nvSpPr>
            <p:spPr>
              <a:xfrm>
                <a:off x="992483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4</a:t>
                </a:r>
                <a:endParaRPr lang="ko-KR" altLang="en-US" dirty="0">
                  <a:solidFill>
                    <a:schemeClr val="tx1"/>
                  </a:solidFill>
                  <a:latin typeface="Calibri" panose="020F0502020204030204" pitchFamily="34" charset="0"/>
                  <a:cs typeface="Calibri" panose="020F0502020204030204" pitchFamily="34" charset="0"/>
                </a:endParaRPr>
              </a:p>
            </p:txBody>
          </p:sp>
        </p:grpSp>
      </p:grpSp>
      <p:sp>
        <p:nvSpPr>
          <p:cNvPr id="43" name="직사각형 42">
            <a:extLst>
              <a:ext uri="{FF2B5EF4-FFF2-40B4-BE49-F238E27FC236}">
                <a16:creationId xmlns:a16="http://schemas.microsoft.com/office/drawing/2014/main" id="{AF4E5718-BA16-479C-AE51-057D37E710D1}"/>
              </a:ext>
            </a:extLst>
          </p:cNvPr>
          <p:cNvSpPr/>
          <p:nvPr/>
        </p:nvSpPr>
        <p:spPr>
          <a:xfrm>
            <a:off x="5109587" y="5402079"/>
            <a:ext cx="2127314"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Mappings </a:t>
            </a:r>
          </a:p>
          <a:p>
            <a:pPr algn="ctr"/>
            <a:r>
              <a:rPr lang="en-US" altLang="ko-KR" sz="2400" b="1" dirty="0">
                <a:latin typeface="Calibri" panose="020F0502020204030204" pitchFamily="34" charset="0"/>
                <a:cs typeface="Calibri" panose="020F0502020204030204" pitchFamily="34" charset="0"/>
              </a:rPr>
              <a:t>(integer arrays)</a:t>
            </a:r>
          </a:p>
        </p:txBody>
      </p:sp>
      <p:grpSp>
        <p:nvGrpSpPr>
          <p:cNvPr id="44" name="그룹 20">
            <a:extLst>
              <a:ext uri="{FF2B5EF4-FFF2-40B4-BE49-F238E27FC236}">
                <a16:creationId xmlns:a16="http://schemas.microsoft.com/office/drawing/2014/main" id="{57B6BCF7-C2A3-4126-A295-2197BCA4A1DF}"/>
              </a:ext>
            </a:extLst>
          </p:cNvPr>
          <p:cNvGrpSpPr/>
          <p:nvPr/>
        </p:nvGrpSpPr>
        <p:grpSpPr>
          <a:xfrm>
            <a:off x="854738" y="2695604"/>
            <a:ext cx="1565234" cy="2417340"/>
            <a:chOff x="4594367" y="2218316"/>
            <a:chExt cx="1565234" cy="2417340"/>
          </a:xfrm>
        </p:grpSpPr>
        <p:sp>
          <p:nvSpPr>
            <p:cNvPr id="45" name="직사각형 21">
              <a:extLst>
                <a:ext uri="{FF2B5EF4-FFF2-40B4-BE49-F238E27FC236}">
                  <a16:creationId xmlns:a16="http://schemas.microsoft.com/office/drawing/2014/main" id="{3DCF0E18-6F69-4EF6-8B88-3D73F3210B90}"/>
                </a:ext>
              </a:extLst>
            </p:cNvPr>
            <p:cNvSpPr/>
            <p:nvPr/>
          </p:nvSpPr>
          <p:spPr>
            <a:xfrm>
              <a:off x="5295601" y="2218316"/>
              <a:ext cx="864000" cy="129709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22">
              <a:extLst>
                <a:ext uri="{FF2B5EF4-FFF2-40B4-BE49-F238E27FC236}">
                  <a16:creationId xmlns:a16="http://schemas.microsoft.com/office/drawing/2014/main" id="{518B473F-9888-4EF9-A977-30CC1B5E7800}"/>
                </a:ext>
              </a:extLst>
            </p:cNvPr>
            <p:cNvSpPr/>
            <p:nvPr/>
          </p:nvSpPr>
          <p:spPr>
            <a:xfrm>
              <a:off x="4943041" y="2498025"/>
              <a:ext cx="882061" cy="213763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직사각형 23">
              <a:extLst>
                <a:ext uri="{FF2B5EF4-FFF2-40B4-BE49-F238E27FC236}">
                  <a16:creationId xmlns:a16="http://schemas.microsoft.com/office/drawing/2014/main" id="{C475C3F8-B7B4-411D-A43A-928D00FF25AB}"/>
                </a:ext>
              </a:extLst>
            </p:cNvPr>
            <p:cNvSpPr/>
            <p:nvPr/>
          </p:nvSpPr>
          <p:spPr>
            <a:xfrm>
              <a:off x="4594367" y="2810274"/>
              <a:ext cx="864210" cy="129970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5" name="Multiplication Sign 34">
            <a:extLst>
              <a:ext uri="{FF2B5EF4-FFF2-40B4-BE49-F238E27FC236}">
                <a16:creationId xmlns:a16="http://schemas.microsoft.com/office/drawing/2014/main" id="{CC368166-E0A5-4DFA-A56D-EA98F6BCBE9A}"/>
              </a:ext>
            </a:extLst>
          </p:cNvPr>
          <p:cNvSpPr/>
          <p:nvPr/>
        </p:nvSpPr>
        <p:spPr>
          <a:xfrm>
            <a:off x="202614" y="2269622"/>
            <a:ext cx="3030339" cy="3030339"/>
          </a:xfrm>
          <a:prstGeom prst="mathMultiply">
            <a:avLst>
              <a:gd name="adj1" fmla="val 9450"/>
            </a:avLst>
          </a:prstGeom>
          <a:solidFill>
            <a:srgbClr val="D7191C"/>
          </a:solidFill>
          <a:ln>
            <a:solidFill>
              <a:srgbClr val="D7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2">
            <a:extLst>
              <a:ext uri="{FF2B5EF4-FFF2-40B4-BE49-F238E27FC236}">
                <a16:creationId xmlns:a16="http://schemas.microsoft.com/office/drawing/2014/main" id="{745FB844-D202-4E40-A845-06CE061F7C0F}"/>
              </a:ext>
            </a:extLst>
          </p:cNvPr>
          <p:cNvSpPr/>
          <p:nvPr/>
        </p:nvSpPr>
        <p:spPr>
          <a:xfrm>
            <a:off x="3576860" y="5379634"/>
            <a:ext cx="1532727"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Vocabular </a:t>
            </a:r>
          </a:p>
          <a:p>
            <a:pPr algn="ctr"/>
            <a:r>
              <a:rPr lang="en-US" altLang="ko-KR" sz="2400" b="1" dirty="0">
                <a:latin typeface="Calibri" panose="020F0502020204030204" pitchFamily="34" charset="0"/>
                <a:cs typeface="Calibri" panose="020F0502020204030204" pitchFamily="34" charset="0"/>
              </a:rPr>
              <a:t>matrix</a:t>
            </a:r>
          </a:p>
        </p:txBody>
      </p:sp>
      <p:sp>
        <p:nvSpPr>
          <p:cNvPr id="54" name="직사각형 27">
            <a:extLst>
              <a:ext uri="{FF2B5EF4-FFF2-40B4-BE49-F238E27FC236}">
                <a16:creationId xmlns:a16="http://schemas.microsoft.com/office/drawing/2014/main" id="{A80079C7-B778-41B5-9127-FD0BA3281D83}"/>
              </a:ext>
            </a:extLst>
          </p:cNvPr>
          <p:cNvSpPr/>
          <p:nvPr/>
        </p:nvSpPr>
        <p:spPr>
          <a:xfrm>
            <a:off x="26472" y="5402079"/>
            <a:ext cx="3303918" cy="1200329"/>
          </a:xfrm>
          <a:prstGeom prst="rect">
            <a:avLst/>
          </a:prstGeom>
        </p:spPr>
        <p:txBody>
          <a:bodyPr wrap="none">
            <a:spAutoFit/>
          </a:bodyPr>
          <a:lstStyle/>
          <a:p>
            <a:pPr algn="ctr"/>
            <a:r>
              <a:rPr lang="en-US" altLang="ko-KR" sz="2400" dirty="0">
                <a:latin typeface="Calibri" panose="020F0502020204030204" pitchFamily="34" charset="0"/>
                <a:cs typeface="Calibri" panose="020F0502020204030204" pitchFamily="34" charset="0"/>
              </a:rPr>
              <a:t>1</a:t>
            </a:r>
            <a:r>
              <a:rPr lang="en-US" altLang="ko-KR" sz="2400" baseline="30000" dirty="0">
                <a:latin typeface="Calibri" panose="020F0502020204030204" pitchFamily="34" charset="0"/>
                <a:cs typeface="Calibri" panose="020F0502020204030204" pitchFamily="34" charset="0"/>
              </a:rPr>
              <a:t>st</a:t>
            </a:r>
            <a:r>
              <a:rPr lang="en-US" altLang="ko-KR" sz="2400" dirty="0">
                <a:latin typeface="Calibri" panose="020F0502020204030204" pitchFamily="34" charset="0"/>
                <a:cs typeface="Calibri" panose="020F0502020204030204" pitchFamily="34" charset="0"/>
              </a:rPr>
              <a:t> mode factor matrices</a:t>
            </a:r>
            <a:br>
              <a:rPr lang="en-US" altLang="ko-KR" sz="2400" dirty="0">
                <a:latin typeface="Calibri" panose="020F0502020204030204" pitchFamily="34" charset="0"/>
                <a:cs typeface="Calibri" panose="020F0502020204030204" pitchFamily="34" charset="0"/>
              </a:rPr>
            </a:br>
            <a:r>
              <a:rPr lang="en-US" altLang="ko-KR" sz="2400" dirty="0">
                <a:latin typeface="Calibri" panose="020F0502020204030204" pitchFamily="34" charset="0"/>
                <a:cs typeface="Calibri" panose="020F0502020204030204" pitchFamily="34" charset="0"/>
              </a:rPr>
              <a:t>in PARAFAC2</a:t>
            </a:r>
          </a:p>
          <a:p>
            <a:pPr algn="ctr"/>
            <a:r>
              <a:rPr lang="en-US" altLang="ko-KR" sz="2400" b="1" dirty="0">
                <a:latin typeface="Calibri" panose="020F0502020204030204" pitchFamily="34" charset="0"/>
                <a:cs typeface="Calibri" panose="020F0502020204030204" pitchFamily="34" charset="0"/>
              </a:rPr>
              <a:t>(not required in Light-IT)</a:t>
            </a:r>
          </a:p>
        </p:txBody>
      </p:sp>
      <p:cxnSp>
        <p:nvCxnSpPr>
          <p:cNvPr id="55" name="Straight Connector 54">
            <a:extLst>
              <a:ext uri="{FF2B5EF4-FFF2-40B4-BE49-F238E27FC236}">
                <a16:creationId xmlns:a16="http://schemas.microsoft.com/office/drawing/2014/main" id="{2C8A020E-F5C9-4AC2-97E4-4DD700D92C98}"/>
              </a:ext>
            </a:extLst>
          </p:cNvPr>
          <p:cNvCxnSpPr>
            <a:cxnSpLocks/>
          </p:cNvCxnSpPr>
          <p:nvPr/>
        </p:nvCxnSpPr>
        <p:spPr>
          <a:xfrm>
            <a:off x="3355983" y="2583393"/>
            <a:ext cx="0" cy="3913275"/>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직사각형 33">
            <a:extLst>
              <a:ext uri="{FF2B5EF4-FFF2-40B4-BE49-F238E27FC236}">
                <a16:creationId xmlns:a16="http://schemas.microsoft.com/office/drawing/2014/main" id="{D5A57C9D-4A56-4DBC-A2AF-DEFF95877FA8}"/>
              </a:ext>
            </a:extLst>
          </p:cNvPr>
          <p:cNvSpPr/>
          <p:nvPr/>
        </p:nvSpPr>
        <p:spPr>
          <a:xfrm>
            <a:off x="3576860" y="2285636"/>
            <a:ext cx="8412519" cy="3947440"/>
          </a:xfrm>
          <a:prstGeom prst="rect">
            <a:avLst/>
          </a:prstGeom>
          <a:noFill/>
          <a:ln w="57150">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3" name="그림 34">
            <a:extLst>
              <a:ext uri="{FF2B5EF4-FFF2-40B4-BE49-F238E27FC236}">
                <a16:creationId xmlns:a16="http://schemas.microsoft.com/office/drawing/2014/main" id="{CF29FA2E-AE6D-4D5C-B2B4-5CB09FADB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1852" y="5560486"/>
            <a:ext cx="582711" cy="582711"/>
          </a:xfrm>
          <a:prstGeom prst="rect">
            <a:avLst/>
          </a:prstGeom>
        </p:spPr>
      </p:pic>
    </p:spTree>
    <p:extLst>
      <p:ext uri="{BB962C8B-B14F-4D97-AF65-F5344CB8AC3E}">
        <p14:creationId xmlns:p14="http://schemas.microsoft.com/office/powerpoint/2010/main" val="80246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05B144B4-3C3A-4F3F-9372-35BD52F2BD2A}"/>
              </a:ext>
            </a:extLst>
          </p:cNvPr>
          <p:cNvCxnSpPr>
            <a:cxnSpLocks/>
          </p:cNvCxnSpPr>
          <p:nvPr/>
        </p:nvCxnSpPr>
        <p:spPr>
          <a:xfrm>
            <a:off x="6007939" y="2444812"/>
            <a:ext cx="0" cy="4181754"/>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제목 1">
            <a:extLst>
              <a:ext uri="{FF2B5EF4-FFF2-40B4-BE49-F238E27FC236}">
                <a16:creationId xmlns:a16="http://schemas.microsoft.com/office/drawing/2014/main" id="{0C64229A-7ECC-415F-8F2E-D62B226C2420}"/>
              </a:ext>
            </a:extLst>
          </p:cNvPr>
          <p:cNvSpPr>
            <a:spLocks noGrp="1"/>
          </p:cNvSpPr>
          <p:nvPr>
            <p:ph type="title"/>
          </p:nvPr>
        </p:nvSpPr>
        <p:spPr/>
        <p:txBody>
          <a:bodyPr>
            <a:normAutofit fontScale="90000"/>
          </a:bodyPr>
          <a:lstStyle/>
          <a:p>
            <a:r>
              <a:rPr lang="en-US" altLang="ko-KR" dirty="0"/>
              <a:t>Limited expressional ability of PARAFAC2 (and Light-IT)</a:t>
            </a:r>
            <a:endParaRPr lang="ko-KR" altLang="en-US" dirty="0"/>
          </a:p>
        </p:txBody>
      </p:sp>
      <p:sp>
        <p:nvSpPr>
          <p:cNvPr id="3" name="내용 개체 틀 2">
            <a:extLst>
              <a:ext uri="{FF2B5EF4-FFF2-40B4-BE49-F238E27FC236}">
                <a16:creationId xmlns:a16="http://schemas.microsoft.com/office/drawing/2014/main" id="{C75C36A4-F5DB-4DDE-855F-B07D9AC6C572}"/>
              </a:ext>
            </a:extLst>
          </p:cNvPr>
          <p:cNvSpPr>
            <a:spLocks noGrp="1"/>
          </p:cNvSpPr>
          <p:nvPr>
            <p:ph idx="1"/>
          </p:nvPr>
        </p:nvSpPr>
        <p:spPr>
          <a:xfrm>
            <a:off x="276397" y="1188720"/>
            <a:ext cx="11915603" cy="4988243"/>
          </a:xfrm>
          <a:ln>
            <a:noFill/>
          </a:ln>
        </p:spPr>
        <p:txBody>
          <a:bodyPr/>
          <a:lstStyle/>
          <a:p>
            <a:pPr marL="0" indent="0">
              <a:buNone/>
            </a:pPr>
            <a:r>
              <a:rPr lang="en-US" altLang="ko-KR" dirty="0"/>
              <a:t>Each </a:t>
            </a:r>
            <a:r>
              <a:rPr lang="en-US" altLang="ko-KR" b="1" dirty="0">
                <a:solidFill>
                  <a:srgbClr val="D7191C"/>
                </a:solidFill>
              </a:rPr>
              <a:t>entry</a:t>
            </a:r>
            <a:r>
              <a:rPr lang="en-US" altLang="ko-KR" dirty="0"/>
              <a:t> is approximated by the (weighted) product of </a:t>
            </a:r>
            <a:r>
              <a:rPr lang="en-US" altLang="ko-KR" b="1" dirty="0">
                <a:solidFill>
                  <a:srgbClr val="92D050"/>
                </a:solidFill>
              </a:rPr>
              <a:t>feature vectors.</a:t>
            </a:r>
          </a:p>
          <a:p>
            <a:pPr marL="0" indent="0">
              <a:buNone/>
            </a:pPr>
            <a:r>
              <a:rPr lang="en-US" altLang="ko-KR" dirty="0"/>
              <a:t>It fails to capture the relationships between different features.</a:t>
            </a:r>
          </a:p>
          <a:p>
            <a:endParaRPr lang="ko-KR" altLang="en-US" i="1" dirty="0"/>
          </a:p>
        </p:txBody>
      </p:sp>
      <p:sp>
        <p:nvSpPr>
          <p:cNvPr id="4" name="슬라이드 번호 개체 틀 3">
            <a:extLst>
              <a:ext uri="{FF2B5EF4-FFF2-40B4-BE49-F238E27FC236}">
                <a16:creationId xmlns:a16="http://schemas.microsoft.com/office/drawing/2014/main" id="{04AB6EA9-1F02-44C9-A937-6CC8834A7D30}"/>
              </a:ext>
            </a:extLst>
          </p:cNvPr>
          <p:cNvSpPr>
            <a:spLocks noGrp="1"/>
          </p:cNvSpPr>
          <p:nvPr>
            <p:ph type="sldNum" sz="quarter" idx="12"/>
          </p:nvPr>
        </p:nvSpPr>
        <p:spPr/>
        <p:txBody>
          <a:bodyPr/>
          <a:lstStyle/>
          <a:p>
            <a:fld id="{439E02B6-F1B5-4FE8-897B-C4C911F1FA68}" type="slidenum">
              <a:rPr lang="ko-KR" altLang="en-US" smtClean="0"/>
              <a:t>16</a:t>
            </a:fld>
            <a:endParaRPr lang="ko-KR" altLang="en-US"/>
          </a:p>
        </p:txBody>
      </p:sp>
      <p:grpSp>
        <p:nvGrpSpPr>
          <p:cNvPr id="56" name="그룹 55">
            <a:extLst>
              <a:ext uri="{FF2B5EF4-FFF2-40B4-BE49-F238E27FC236}">
                <a16:creationId xmlns:a16="http://schemas.microsoft.com/office/drawing/2014/main" id="{0B675BF5-030D-4F1D-A696-9BE421D968ED}"/>
              </a:ext>
            </a:extLst>
          </p:cNvPr>
          <p:cNvGrpSpPr/>
          <p:nvPr/>
        </p:nvGrpSpPr>
        <p:grpSpPr>
          <a:xfrm>
            <a:off x="1135224" y="2969756"/>
            <a:ext cx="864000" cy="1279500"/>
            <a:chOff x="2483116" y="2635018"/>
            <a:chExt cx="864000" cy="1279500"/>
          </a:xfrm>
        </p:grpSpPr>
        <p:sp>
          <p:nvSpPr>
            <p:cNvPr id="58" name="직사각형 57">
              <a:extLst>
                <a:ext uri="{FF2B5EF4-FFF2-40B4-BE49-F238E27FC236}">
                  <a16:creationId xmlns:a16="http://schemas.microsoft.com/office/drawing/2014/main" id="{0039F553-E37D-4564-BE8B-5FDA903E132B}"/>
                </a:ext>
              </a:extLst>
            </p:cNvPr>
            <p:cNvSpPr/>
            <p:nvPr/>
          </p:nvSpPr>
          <p:spPr>
            <a:xfrm>
              <a:off x="2483116" y="305876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F2FE7CE9-370A-4C5B-883B-8F12E287E0FC}"/>
                </a:ext>
              </a:extLst>
            </p:cNvPr>
            <p:cNvSpPr/>
            <p:nvPr/>
          </p:nvSpPr>
          <p:spPr>
            <a:xfrm>
              <a:off x="2483116" y="348251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37F0A23B-8DB7-471F-BF64-CBBBF0283823}"/>
                </a:ext>
              </a:extLst>
            </p:cNvPr>
            <p:cNvSpPr/>
            <p:nvPr/>
          </p:nvSpPr>
          <p:spPr>
            <a:xfrm>
              <a:off x="2483116" y="2635018"/>
              <a:ext cx="864000" cy="432000"/>
            </a:xfrm>
            <a:prstGeom prst="rect">
              <a:avLst/>
            </a:prstGeom>
            <a:solidFill>
              <a:srgbClr val="D7191C"/>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그룹 59">
            <a:extLst>
              <a:ext uri="{FF2B5EF4-FFF2-40B4-BE49-F238E27FC236}">
                <a16:creationId xmlns:a16="http://schemas.microsoft.com/office/drawing/2014/main" id="{61E2F65A-0A9B-4334-8BEB-493A15537389}"/>
              </a:ext>
            </a:extLst>
          </p:cNvPr>
          <p:cNvGrpSpPr/>
          <p:nvPr/>
        </p:nvGrpSpPr>
        <p:grpSpPr>
          <a:xfrm>
            <a:off x="1135224" y="4583721"/>
            <a:ext cx="864000" cy="2126998"/>
            <a:chOff x="724697" y="2635018"/>
            <a:chExt cx="864000" cy="2126998"/>
          </a:xfrm>
        </p:grpSpPr>
        <p:sp>
          <p:nvSpPr>
            <p:cNvPr id="61" name="직사각형 60">
              <a:extLst>
                <a:ext uri="{FF2B5EF4-FFF2-40B4-BE49-F238E27FC236}">
                  <a16:creationId xmlns:a16="http://schemas.microsoft.com/office/drawing/2014/main" id="{2463B93B-4A8B-4D36-BA4F-870C45611C1F}"/>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3274C1F7-FF00-4E2F-A0C2-8ECD1429E3E3}"/>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3ED7822E-51FB-4A4C-A0E2-D3404B08C1C3}"/>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64119918-7BD6-4B1F-BDAC-5D674B29E839}"/>
                </a:ext>
              </a:extLst>
            </p:cNvPr>
            <p:cNvSpPr/>
            <p:nvPr/>
          </p:nvSpPr>
          <p:spPr>
            <a:xfrm>
              <a:off x="724697" y="390626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83355FD6-D7F3-4745-99B9-D61B75D950DD}"/>
                </a:ext>
              </a:extLst>
            </p:cNvPr>
            <p:cNvSpPr/>
            <p:nvPr/>
          </p:nvSpPr>
          <p:spPr>
            <a:xfrm>
              <a:off x="724697" y="4330016"/>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6" name="그룹 65">
            <a:extLst>
              <a:ext uri="{FF2B5EF4-FFF2-40B4-BE49-F238E27FC236}">
                <a16:creationId xmlns:a16="http://schemas.microsoft.com/office/drawing/2014/main" id="{42353CDE-58E6-4DAA-A9A2-2D9DB656AC67}"/>
              </a:ext>
            </a:extLst>
          </p:cNvPr>
          <p:cNvGrpSpPr/>
          <p:nvPr/>
        </p:nvGrpSpPr>
        <p:grpSpPr>
          <a:xfrm>
            <a:off x="2628019" y="4583721"/>
            <a:ext cx="720000" cy="692477"/>
            <a:chOff x="7696390" y="2721437"/>
            <a:chExt cx="720000" cy="692477"/>
          </a:xfrm>
        </p:grpSpPr>
        <p:sp>
          <p:nvSpPr>
            <p:cNvPr id="67" name="직사각형 66">
              <a:extLst>
                <a:ext uri="{FF2B5EF4-FFF2-40B4-BE49-F238E27FC236}">
                  <a16:creationId xmlns:a16="http://schemas.microsoft.com/office/drawing/2014/main" id="{89F42461-98B0-49F1-8B0E-B7B1D36310CD}"/>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0D549B4A-24B1-4810-9AC9-831C133E2EBC}"/>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72D41CA9-28E4-4C80-AD77-887CE39DE351}"/>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348228F7-889C-40FE-8069-CFA143C249DA}"/>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3" name="직사각형 72">
            <a:extLst>
              <a:ext uri="{FF2B5EF4-FFF2-40B4-BE49-F238E27FC236}">
                <a16:creationId xmlns:a16="http://schemas.microsoft.com/office/drawing/2014/main" id="{B95D7113-4A10-491B-86DA-D2937C634112}"/>
              </a:ext>
            </a:extLst>
          </p:cNvPr>
          <p:cNvSpPr/>
          <p:nvPr/>
        </p:nvSpPr>
        <p:spPr>
          <a:xfrm>
            <a:off x="2988019" y="2954240"/>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a:extLst>
              <a:ext uri="{FF2B5EF4-FFF2-40B4-BE49-F238E27FC236}">
                <a16:creationId xmlns:a16="http://schemas.microsoft.com/office/drawing/2014/main" id="{05C70B29-6F84-4873-A476-901BBBB5F9B3}"/>
              </a:ext>
            </a:extLst>
          </p:cNvPr>
          <p:cNvSpPr/>
          <p:nvPr/>
        </p:nvSpPr>
        <p:spPr>
          <a:xfrm>
            <a:off x="2628019" y="328671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8316E3CA-1A55-4A95-9718-149DBE8FAA89}"/>
              </a:ext>
            </a:extLst>
          </p:cNvPr>
          <p:cNvSpPr/>
          <p:nvPr/>
        </p:nvSpPr>
        <p:spPr>
          <a:xfrm>
            <a:off x="2628019" y="2954240"/>
            <a:ext cx="360000" cy="360000"/>
          </a:xfrm>
          <a:prstGeom prst="rect">
            <a:avLst/>
          </a:prstGeom>
          <a:solidFill>
            <a:srgbClr val="4472C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74">
            <a:extLst>
              <a:ext uri="{FF2B5EF4-FFF2-40B4-BE49-F238E27FC236}">
                <a16:creationId xmlns:a16="http://schemas.microsoft.com/office/drawing/2014/main" id="{00742B83-E086-4CCA-8AF2-776B16E2A30F}"/>
              </a:ext>
            </a:extLst>
          </p:cNvPr>
          <p:cNvSpPr/>
          <p:nvPr/>
        </p:nvSpPr>
        <p:spPr>
          <a:xfrm>
            <a:off x="2988019" y="3286717"/>
            <a:ext cx="360000" cy="360000"/>
          </a:xfrm>
          <a:prstGeom prst="rect">
            <a:avLst/>
          </a:prstGeom>
          <a:solidFill>
            <a:srgbClr val="4472C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75">
            <a:extLst>
              <a:ext uri="{FF2B5EF4-FFF2-40B4-BE49-F238E27FC236}">
                <a16:creationId xmlns:a16="http://schemas.microsoft.com/office/drawing/2014/main" id="{E376AAD9-F1A4-4576-B872-799BCECA88C4}"/>
              </a:ext>
            </a:extLst>
          </p:cNvPr>
          <p:cNvSpPr/>
          <p:nvPr/>
        </p:nvSpPr>
        <p:spPr>
          <a:xfrm>
            <a:off x="3976814" y="2947748"/>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직사각형 76">
            <a:extLst>
              <a:ext uri="{FF2B5EF4-FFF2-40B4-BE49-F238E27FC236}">
                <a16:creationId xmlns:a16="http://schemas.microsoft.com/office/drawing/2014/main" id="{0DCA90B9-329F-494A-8BA1-93F0911C9E0B}"/>
              </a:ext>
            </a:extLst>
          </p:cNvPr>
          <p:cNvSpPr/>
          <p:nvPr/>
        </p:nvSpPr>
        <p:spPr>
          <a:xfrm>
            <a:off x="3976814" y="4583721"/>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8" name="그룹 77">
            <a:extLst>
              <a:ext uri="{FF2B5EF4-FFF2-40B4-BE49-F238E27FC236}">
                <a16:creationId xmlns:a16="http://schemas.microsoft.com/office/drawing/2014/main" id="{AF5A5F53-5D42-4CF1-8081-8D4519E73B54}"/>
              </a:ext>
            </a:extLst>
          </p:cNvPr>
          <p:cNvGrpSpPr/>
          <p:nvPr/>
        </p:nvGrpSpPr>
        <p:grpSpPr>
          <a:xfrm>
            <a:off x="8899468" y="2795403"/>
            <a:ext cx="2056907" cy="2137754"/>
            <a:chOff x="7347009" y="2324008"/>
            <a:chExt cx="2056907" cy="2137754"/>
          </a:xfrm>
        </p:grpSpPr>
        <p:sp>
          <p:nvSpPr>
            <p:cNvPr id="79" name="직사각형 78">
              <a:extLst>
                <a:ext uri="{FF2B5EF4-FFF2-40B4-BE49-F238E27FC236}">
                  <a16:creationId xmlns:a16="http://schemas.microsoft.com/office/drawing/2014/main" id="{FF32443A-8AA4-4A93-BA2D-066D7918A23A}"/>
                </a:ext>
              </a:extLst>
            </p:cNvPr>
            <p:cNvSpPr/>
            <p:nvPr/>
          </p:nvSpPr>
          <p:spPr>
            <a:xfrm>
              <a:off x="7695475" y="2324008"/>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직사각형 79">
              <a:extLst>
                <a:ext uri="{FF2B5EF4-FFF2-40B4-BE49-F238E27FC236}">
                  <a16:creationId xmlns:a16="http://schemas.microsoft.com/office/drawing/2014/main" id="{50C2EB3C-0B22-4F38-A1A5-95DBAAE6808F}"/>
                </a:ext>
              </a:extLst>
            </p:cNvPr>
            <p:cNvSpPr/>
            <p:nvPr/>
          </p:nvSpPr>
          <p:spPr>
            <a:xfrm>
              <a:off x="7347009" y="26363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1" name="직사각형 80">
            <a:extLst>
              <a:ext uri="{FF2B5EF4-FFF2-40B4-BE49-F238E27FC236}">
                <a16:creationId xmlns:a16="http://schemas.microsoft.com/office/drawing/2014/main" id="{D66DF54A-4CEC-41CE-8C8B-152738A82DD0}"/>
              </a:ext>
            </a:extLst>
          </p:cNvPr>
          <p:cNvSpPr/>
          <p:nvPr/>
        </p:nvSpPr>
        <p:spPr>
          <a:xfrm>
            <a:off x="6314250" y="2954660"/>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직사각형 81">
            <a:extLst>
              <a:ext uri="{FF2B5EF4-FFF2-40B4-BE49-F238E27FC236}">
                <a16:creationId xmlns:a16="http://schemas.microsoft.com/office/drawing/2014/main" id="{863D2A32-F4D5-47FD-B47A-EAA3772D4B03}"/>
              </a:ext>
            </a:extLst>
          </p:cNvPr>
          <p:cNvSpPr/>
          <p:nvPr/>
        </p:nvSpPr>
        <p:spPr>
          <a:xfrm>
            <a:off x="6314250" y="4583721"/>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곱하기 기호 82">
            <a:extLst>
              <a:ext uri="{FF2B5EF4-FFF2-40B4-BE49-F238E27FC236}">
                <a16:creationId xmlns:a16="http://schemas.microsoft.com/office/drawing/2014/main" id="{5D0CB515-84B8-4EFA-A4B1-4797D0D34794}"/>
              </a:ext>
            </a:extLst>
          </p:cNvPr>
          <p:cNvSpPr/>
          <p:nvPr/>
        </p:nvSpPr>
        <p:spPr>
          <a:xfrm>
            <a:off x="2095741" y="3131751"/>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곱하기 기호 83">
            <a:extLst>
              <a:ext uri="{FF2B5EF4-FFF2-40B4-BE49-F238E27FC236}">
                <a16:creationId xmlns:a16="http://schemas.microsoft.com/office/drawing/2014/main" id="{B575A96F-2531-4B01-888D-9DB13005690C}"/>
              </a:ext>
            </a:extLst>
          </p:cNvPr>
          <p:cNvSpPr/>
          <p:nvPr/>
        </p:nvSpPr>
        <p:spPr>
          <a:xfrm>
            <a:off x="3409273" y="3131751"/>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EB9CEE80-C071-4DC5-9F02-6430FD72A14C}"/>
                  </a:ext>
                </a:extLst>
              </p:cNvPr>
              <p:cNvSpPr txBox="1"/>
              <p:nvPr/>
            </p:nvSpPr>
            <p:spPr>
              <a:xfrm>
                <a:off x="5651199" y="2966631"/>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85" name="TextBox 84">
                <a:extLst>
                  <a:ext uri="{FF2B5EF4-FFF2-40B4-BE49-F238E27FC236}">
                    <a16:creationId xmlns:a16="http://schemas.microsoft.com/office/drawing/2014/main" id="{EB9CEE80-C071-4DC5-9F02-6430FD72A14C}"/>
                  </a:ext>
                </a:extLst>
              </p:cNvPr>
              <p:cNvSpPr txBox="1">
                <a:spLocks noRot="1" noChangeAspect="1" noMove="1" noResize="1" noEditPoints="1" noAdjustHandles="1" noChangeArrowheads="1" noChangeShapeType="1" noTextEdit="1"/>
              </p:cNvSpPr>
              <p:nvPr/>
            </p:nvSpPr>
            <p:spPr>
              <a:xfrm>
                <a:off x="5651199" y="2966631"/>
                <a:ext cx="697307" cy="769441"/>
              </a:xfrm>
              <a:prstGeom prst="rect">
                <a:avLst/>
              </a:prstGeom>
              <a:blipFill>
                <a:blip r:embed="rId3"/>
                <a:stretch>
                  <a:fillRect/>
                </a:stretch>
              </a:blipFill>
            </p:spPr>
            <p:txBody>
              <a:bodyPr/>
              <a:lstStyle/>
              <a:p>
                <a:r>
                  <a:rPr lang="ko-KR" altLang="en-US">
                    <a:noFill/>
                  </a:rPr>
                  <a:t> </a:t>
                </a:r>
              </a:p>
            </p:txBody>
          </p:sp>
        </mc:Fallback>
      </mc:AlternateContent>
      <p:sp>
        <p:nvSpPr>
          <p:cNvPr id="86" name="곱하기 기호 85">
            <a:extLst>
              <a:ext uri="{FF2B5EF4-FFF2-40B4-BE49-F238E27FC236}">
                <a16:creationId xmlns:a16="http://schemas.microsoft.com/office/drawing/2014/main" id="{919389C9-03D7-4915-A7CE-92AD1E1A582B}"/>
              </a:ext>
            </a:extLst>
          </p:cNvPr>
          <p:cNvSpPr/>
          <p:nvPr/>
        </p:nvSpPr>
        <p:spPr>
          <a:xfrm>
            <a:off x="2095971" y="4706826"/>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곱하기 기호 86">
            <a:extLst>
              <a:ext uri="{FF2B5EF4-FFF2-40B4-BE49-F238E27FC236}">
                <a16:creationId xmlns:a16="http://schemas.microsoft.com/office/drawing/2014/main" id="{443F909D-93FA-4B5E-AE0B-FAC8B451CBCE}"/>
              </a:ext>
            </a:extLst>
          </p:cNvPr>
          <p:cNvSpPr/>
          <p:nvPr/>
        </p:nvSpPr>
        <p:spPr>
          <a:xfrm>
            <a:off x="3409503" y="4706826"/>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2744A58-FE6E-477C-8991-D7C1ACA4D62F}"/>
                  </a:ext>
                </a:extLst>
              </p:cNvPr>
              <p:cNvSpPr txBox="1"/>
              <p:nvPr/>
            </p:nvSpPr>
            <p:spPr>
              <a:xfrm>
                <a:off x="5651429" y="4541706"/>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88" name="TextBox 87">
                <a:extLst>
                  <a:ext uri="{FF2B5EF4-FFF2-40B4-BE49-F238E27FC236}">
                    <a16:creationId xmlns:a16="http://schemas.microsoft.com/office/drawing/2014/main" id="{E2744A58-FE6E-477C-8991-D7C1ACA4D62F}"/>
                  </a:ext>
                </a:extLst>
              </p:cNvPr>
              <p:cNvSpPr txBox="1">
                <a:spLocks noRot="1" noChangeAspect="1" noMove="1" noResize="1" noEditPoints="1" noAdjustHandles="1" noChangeArrowheads="1" noChangeShapeType="1" noTextEdit="1"/>
              </p:cNvSpPr>
              <p:nvPr/>
            </p:nvSpPr>
            <p:spPr>
              <a:xfrm>
                <a:off x="5651429" y="4541706"/>
                <a:ext cx="697307" cy="769441"/>
              </a:xfrm>
              <a:prstGeom prst="rect">
                <a:avLst/>
              </a:prstGeom>
              <a:blipFill>
                <a:blip r:embed="rId4"/>
                <a:stretch>
                  <a:fillRect/>
                </a:stretch>
              </a:blipFill>
            </p:spPr>
            <p:txBody>
              <a:bodyPr/>
              <a:lstStyle/>
              <a:p>
                <a:r>
                  <a:rPr lang="ko-KR" altLang="en-US">
                    <a:noFill/>
                  </a:rPr>
                  <a:t> </a:t>
                </a:r>
              </a:p>
            </p:txBody>
          </p:sp>
        </mc:Fallback>
      </mc:AlternateContent>
      <p:cxnSp>
        <p:nvCxnSpPr>
          <p:cNvPr id="89" name="직선 화살표 연결선 88">
            <a:extLst>
              <a:ext uri="{FF2B5EF4-FFF2-40B4-BE49-F238E27FC236}">
                <a16:creationId xmlns:a16="http://schemas.microsoft.com/office/drawing/2014/main" id="{FDA9F03D-E320-4FC2-9A95-2A7FBF549380}"/>
              </a:ext>
            </a:extLst>
          </p:cNvPr>
          <p:cNvCxnSpPr>
            <a:cxnSpLocks/>
            <a:stCxn id="81" idx="3"/>
            <a:endCxn id="80" idx="1"/>
          </p:cNvCxnSpPr>
          <p:nvPr/>
        </p:nvCxnSpPr>
        <p:spPr>
          <a:xfrm>
            <a:off x="8022691" y="3597833"/>
            <a:ext cx="876777" cy="1531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2FE43B70-53B4-44EF-BAFB-C37786D0C21D}"/>
              </a:ext>
            </a:extLst>
          </p:cNvPr>
          <p:cNvCxnSpPr>
            <a:cxnSpLocks/>
            <a:endCxn id="79" idx="2"/>
          </p:cNvCxnSpPr>
          <p:nvPr/>
        </p:nvCxnSpPr>
        <p:spPr>
          <a:xfrm flipV="1">
            <a:off x="8022691" y="4933157"/>
            <a:ext cx="2079464" cy="8193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직사각형 110">
            <a:extLst>
              <a:ext uri="{FF2B5EF4-FFF2-40B4-BE49-F238E27FC236}">
                <a16:creationId xmlns:a16="http://schemas.microsoft.com/office/drawing/2014/main" id="{78F15F41-9DAE-4BFA-AEB0-C5D59532476F}"/>
              </a:ext>
            </a:extLst>
          </p:cNvPr>
          <p:cNvSpPr/>
          <p:nvPr/>
        </p:nvSpPr>
        <p:spPr>
          <a:xfrm rot="5400000">
            <a:off x="3745068" y="3177506"/>
            <a:ext cx="864000" cy="432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직사각형 111">
            <a:extLst>
              <a:ext uri="{FF2B5EF4-FFF2-40B4-BE49-F238E27FC236}">
                <a16:creationId xmlns:a16="http://schemas.microsoft.com/office/drawing/2014/main" id="{B194B49F-C84D-468A-A8E8-34B97B52780A}"/>
              </a:ext>
            </a:extLst>
          </p:cNvPr>
          <p:cNvSpPr/>
          <p:nvPr/>
        </p:nvSpPr>
        <p:spPr>
          <a:xfrm>
            <a:off x="6336972" y="2961506"/>
            <a:ext cx="360000" cy="360000"/>
          </a:xfrm>
          <a:prstGeom prst="rect">
            <a:avLst/>
          </a:prstGeom>
          <a:solidFill>
            <a:srgbClr val="4472C4"/>
          </a:solidFill>
          <a:ln w="76200">
            <a:solidFill>
              <a:srgbClr val="D7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6" name="직선 화살표 연결선 88">
            <a:extLst>
              <a:ext uri="{FF2B5EF4-FFF2-40B4-BE49-F238E27FC236}">
                <a16:creationId xmlns:a16="http://schemas.microsoft.com/office/drawing/2014/main" id="{5E6A8FD1-61A1-4DA1-9879-88B966ED8495}"/>
              </a:ext>
            </a:extLst>
          </p:cNvPr>
          <p:cNvCxnSpPr>
            <a:cxnSpLocks/>
            <a:stCxn id="11" idx="2"/>
          </p:cNvCxnSpPr>
          <p:nvPr/>
        </p:nvCxnSpPr>
        <p:spPr>
          <a:xfrm flipH="1">
            <a:off x="1665136" y="2611384"/>
            <a:ext cx="1059736" cy="25263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88">
            <a:extLst>
              <a:ext uri="{FF2B5EF4-FFF2-40B4-BE49-F238E27FC236}">
                <a16:creationId xmlns:a16="http://schemas.microsoft.com/office/drawing/2014/main" id="{ED967FD9-B633-42E7-BE30-BA9BF5AF8DE1}"/>
              </a:ext>
            </a:extLst>
          </p:cNvPr>
          <p:cNvCxnSpPr>
            <a:cxnSpLocks/>
            <a:stCxn id="11" idx="2"/>
          </p:cNvCxnSpPr>
          <p:nvPr/>
        </p:nvCxnSpPr>
        <p:spPr>
          <a:xfrm>
            <a:off x="2724872" y="2611384"/>
            <a:ext cx="1471017" cy="23284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8371A3-D5D5-4D33-A5E1-282C25AFF0F2}"/>
              </a:ext>
            </a:extLst>
          </p:cNvPr>
          <p:cNvSpPr/>
          <p:nvPr/>
        </p:nvSpPr>
        <p:spPr>
          <a:xfrm>
            <a:off x="1465553" y="2211274"/>
            <a:ext cx="2518638" cy="400110"/>
          </a:xfrm>
          <a:prstGeom prst="rect">
            <a:avLst/>
          </a:prstGeom>
        </p:spPr>
        <p:txBody>
          <a:bodyPr wrap="none">
            <a:spAutoFit/>
          </a:bodyPr>
          <a:lstStyle/>
          <a:p>
            <a:r>
              <a:rPr lang="en-US" altLang="ko-KR" sz="2000" b="1" dirty="0">
                <a:solidFill>
                  <a:srgbClr val="92D050"/>
                </a:solidFill>
                <a:latin typeface="Calibri" panose="020F0502020204030204" pitchFamily="34" charset="0"/>
                <a:cs typeface="Calibri" panose="020F0502020204030204" pitchFamily="34" charset="0"/>
              </a:rPr>
              <a:t>Latent feature vectors</a:t>
            </a:r>
            <a:endParaRPr lang="ko-KR" altLang="en-US" sz="2000" b="1" dirty="0">
              <a:solidFill>
                <a:srgbClr val="92D050"/>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1DC9EE1D-4854-4A26-B3E6-141D53C3388C}"/>
              </a:ext>
            </a:extLst>
          </p:cNvPr>
          <p:cNvSpPr/>
          <p:nvPr/>
        </p:nvSpPr>
        <p:spPr>
          <a:xfrm>
            <a:off x="2191689" y="3941031"/>
            <a:ext cx="1883272" cy="400110"/>
          </a:xfrm>
          <a:prstGeom prst="rect">
            <a:avLst/>
          </a:prstGeom>
        </p:spPr>
        <p:txBody>
          <a:bodyPr wrap="none">
            <a:spAutoFit/>
          </a:bodyPr>
          <a:lstStyle/>
          <a:p>
            <a:r>
              <a:rPr lang="en-US" altLang="ko-KR" sz="2000" b="1" dirty="0">
                <a:solidFill>
                  <a:srgbClr val="92D050"/>
                </a:solidFill>
                <a:latin typeface="Calibri" panose="020F0502020204030204" pitchFamily="34" charset="0"/>
                <a:cs typeface="Calibri" panose="020F0502020204030204" pitchFamily="34" charset="0"/>
              </a:rPr>
              <a:t>Feature weights</a:t>
            </a:r>
            <a:endParaRPr lang="ko-KR" altLang="en-US" sz="2000" b="1" dirty="0">
              <a:solidFill>
                <a:srgbClr val="92D050"/>
              </a:solidFill>
              <a:latin typeface="Calibri" panose="020F0502020204030204" pitchFamily="34" charset="0"/>
              <a:cs typeface="Calibri" panose="020F0502020204030204" pitchFamily="34" charset="0"/>
            </a:endParaRPr>
          </a:p>
        </p:txBody>
      </p:sp>
      <p:cxnSp>
        <p:nvCxnSpPr>
          <p:cNvPr id="54" name="직선 화살표 연결선 88">
            <a:extLst>
              <a:ext uri="{FF2B5EF4-FFF2-40B4-BE49-F238E27FC236}">
                <a16:creationId xmlns:a16="http://schemas.microsoft.com/office/drawing/2014/main" id="{BF4A1A5E-C48E-4A7B-9DF5-B275692217BE}"/>
              </a:ext>
            </a:extLst>
          </p:cNvPr>
          <p:cNvCxnSpPr>
            <a:cxnSpLocks/>
            <a:stCxn id="53" idx="0"/>
            <a:endCxn id="72" idx="2"/>
          </p:cNvCxnSpPr>
          <p:nvPr/>
        </p:nvCxnSpPr>
        <p:spPr>
          <a:xfrm flipH="1" flipV="1">
            <a:off x="2808019" y="3314240"/>
            <a:ext cx="325306" cy="62679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직선 화살표 연결선 88">
            <a:extLst>
              <a:ext uri="{FF2B5EF4-FFF2-40B4-BE49-F238E27FC236}">
                <a16:creationId xmlns:a16="http://schemas.microsoft.com/office/drawing/2014/main" id="{6AA465C8-CB08-4F02-8E0B-91B792AE7C00}"/>
              </a:ext>
            </a:extLst>
          </p:cNvPr>
          <p:cNvCxnSpPr>
            <a:cxnSpLocks/>
            <a:stCxn id="53" idx="0"/>
            <a:endCxn id="75" idx="2"/>
          </p:cNvCxnSpPr>
          <p:nvPr/>
        </p:nvCxnSpPr>
        <p:spPr>
          <a:xfrm flipV="1">
            <a:off x="3133325" y="3646717"/>
            <a:ext cx="34694" cy="29431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직선 화살표 연결선 88">
            <a:extLst>
              <a:ext uri="{FF2B5EF4-FFF2-40B4-BE49-F238E27FC236}">
                <a16:creationId xmlns:a16="http://schemas.microsoft.com/office/drawing/2014/main" id="{FFF56CDF-6AF5-4BD5-AD4A-55955F716CBD}"/>
              </a:ext>
            </a:extLst>
          </p:cNvPr>
          <p:cNvCxnSpPr>
            <a:cxnSpLocks/>
          </p:cNvCxnSpPr>
          <p:nvPr/>
        </p:nvCxnSpPr>
        <p:spPr>
          <a:xfrm flipH="1">
            <a:off x="6506547" y="2589346"/>
            <a:ext cx="379705" cy="274676"/>
          </a:xfrm>
          <a:prstGeom prst="straightConnector1">
            <a:avLst/>
          </a:prstGeom>
          <a:ln w="38100">
            <a:solidFill>
              <a:srgbClr val="D7191C"/>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4D782609-5D48-49EA-89BB-E4C618CA7B92}"/>
              </a:ext>
            </a:extLst>
          </p:cNvPr>
          <p:cNvSpPr/>
          <p:nvPr/>
        </p:nvSpPr>
        <p:spPr>
          <a:xfrm>
            <a:off x="6227514" y="2251777"/>
            <a:ext cx="1467774" cy="400110"/>
          </a:xfrm>
          <a:prstGeom prst="rect">
            <a:avLst/>
          </a:prstGeom>
        </p:spPr>
        <p:txBody>
          <a:bodyPr wrap="none">
            <a:spAutoFit/>
          </a:bodyPr>
          <a:lstStyle/>
          <a:p>
            <a:r>
              <a:rPr lang="en-US" altLang="ko-KR" sz="2000" b="1" dirty="0">
                <a:solidFill>
                  <a:srgbClr val="D7191C"/>
                </a:solidFill>
                <a:latin typeface="Calibri" panose="020F0502020204030204" pitchFamily="34" charset="0"/>
                <a:cs typeface="Calibri" panose="020F0502020204030204" pitchFamily="34" charset="0"/>
              </a:rPr>
              <a:t>Target entry</a:t>
            </a:r>
            <a:endParaRPr lang="ko-KR" altLang="en-US" sz="2000" b="1" dirty="0">
              <a:solidFill>
                <a:srgbClr val="D7191C"/>
              </a:solidFill>
              <a:latin typeface="Calibri" panose="020F0502020204030204" pitchFamily="34" charset="0"/>
              <a:cs typeface="Calibri" panose="020F0502020204030204" pitchFamily="34" charset="0"/>
            </a:endParaRPr>
          </a:p>
        </p:txBody>
      </p:sp>
      <p:sp>
        <p:nvSpPr>
          <p:cNvPr id="50" name="화살표: 위쪽/아래쪽 153">
            <a:extLst>
              <a:ext uri="{FF2B5EF4-FFF2-40B4-BE49-F238E27FC236}">
                <a16:creationId xmlns:a16="http://schemas.microsoft.com/office/drawing/2014/main" id="{FFD96924-D71D-47CF-A57C-3B5A8D58C274}"/>
              </a:ext>
            </a:extLst>
          </p:cNvPr>
          <p:cNvSpPr/>
          <p:nvPr/>
        </p:nvSpPr>
        <p:spPr>
          <a:xfrm>
            <a:off x="4502700" y="3882743"/>
            <a:ext cx="350887" cy="63965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TextBox 50">
            <a:extLst>
              <a:ext uri="{FF2B5EF4-FFF2-40B4-BE49-F238E27FC236}">
                <a16:creationId xmlns:a16="http://schemas.microsoft.com/office/drawing/2014/main" id="{BC1C03D7-277A-4902-8638-B20A267E6290}"/>
              </a:ext>
            </a:extLst>
          </p:cNvPr>
          <p:cNvSpPr txBox="1"/>
          <p:nvPr/>
        </p:nvSpPr>
        <p:spPr>
          <a:xfrm>
            <a:off x="4694940" y="3941031"/>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24768428-12EC-4A4A-B02E-16FB250DB6CE}"/>
              </a:ext>
            </a:extLst>
          </p:cNvPr>
          <p:cNvSpPr txBox="1"/>
          <p:nvPr/>
        </p:nvSpPr>
        <p:spPr>
          <a:xfrm>
            <a:off x="8984018" y="5546605"/>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94" name="TextBox 93">
            <a:extLst>
              <a:ext uri="{FF2B5EF4-FFF2-40B4-BE49-F238E27FC236}">
                <a16:creationId xmlns:a16="http://schemas.microsoft.com/office/drawing/2014/main" id="{0B472B7E-F49F-424D-B145-26A65DA60DA5}"/>
              </a:ext>
            </a:extLst>
          </p:cNvPr>
          <p:cNvSpPr txBox="1"/>
          <p:nvPr/>
        </p:nvSpPr>
        <p:spPr>
          <a:xfrm>
            <a:off x="3027695" y="5546605"/>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195437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D1C115-08A2-4C7E-A842-F4D646515D92}"/>
              </a:ext>
            </a:extLst>
          </p:cNvPr>
          <p:cNvSpPr>
            <a:spLocks noGrp="1"/>
          </p:cNvSpPr>
          <p:nvPr>
            <p:ph type="title"/>
          </p:nvPr>
        </p:nvSpPr>
        <p:spPr/>
        <p:txBody>
          <a:bodyPr/>
          <a:lstStyle/>
          <a:p>
            <a:r>
              <a:rPr lang="en-US" altLang="ko-KR" dirty="0"/>
              <a:t>A2. Extension with a core tensor (Light-IT</a:t>
            </a:r>
            <a:r>
              <a:rPr lang="en-US" altLang="ko-KR" baseline="30000" dirty="0"/>
              <a:t>++</a:t>
            </a:r>
            <a:r>
              <a:rPr lang="en-US" altLang="ko-KR" dirty="0"/>
              <a:t>)</a:t>
            </a:r>
            <a:endParaRPr lang="ko-KR" altLang="en-US" dirty="0"/>
          </a:p>
        </p:txBody>
      </p:sp>
      <p:sp>
        <p:nvSpPr>
          <p:cNvPr id="3" name="내용 개체 틀 2">
            <a:extLst>
              <a:ext uri="{FF2B5EF4-FFF2-40B4-BE49-F238E27FC236}">
                <a16:creationId xmlns:a16="http://schemas.microsoft.com/office/drawing/2014/main" id="{A2063520-7F49-4623-AF9D-3194D1E4B619}"/>
              </a:ext>
            </a:extLst>
          </p:cNvPr>
          <p:cNvSpPr>
            <a:spLocks noGrp="1"/>
          </p:cNvSpPr>
          <p:nvPr>
            <p:ph idx="1"/>
          </p:nvPr>
        </p:nvSpPr>
        <p:spPr>
          <a:xfrm>
            <a:off x="276397" y="1195217"/>
            <a:ext cx="11639203" cy="4988243"/>
          </a:xfrm>
        </p:spPr>
        <p:txBody>
          <a:bodyPr/>
          <a:lstStyle/>
          <a:p>
            <a:pPr marL="0" indent="0">
              <a:buNone/>
            </a:pPr>
            <a:r>
              <a:rPr lang="en-US" altLang="ko-KR" dirty="0"/>
              <a:t>Incorporate a </a:t>
            </a:r>
            <a:r>
              <a:rPr lang="en-US" altLang="ko-KR" b="1" dirty="0">
                <a:solidFill>
                  <a:srgbClr val="92D050"/>
                </a:solidFill>
              </a:rPr>
              <a:t>core tensor</a:t>
            </a:r>
            <a:r>
              <a:rPr lang="en-US" altLang="ko-KR" dirty="0"/>
              <a:t> to capture relationships between different features, enhancing the expressiveness of the model.</a:t>
            </a:r>
          </a:p>
        </p:txBody>
      </p:sp>
      <p:sp>
        <p:nvSpPr>
          <p:cNvPr id="4" name="슬라이드 번호 개체 틀 3">
            <a:extLst>
              <a:ext uri="{FF2B5EF4-FFF2-40B4-BE49-F238E27FC236}">
                <a16:creationId xmlns:a16="http://schemas.microsoft.com/office/drawing/2014/main" id="{7C2443DB-CB36-48FE-A755-8AD93600A00E}"/>
              </a:ext>
            </a:extLst>
          </p:cNvPr>
          <p:cNvSpPr>
            <a:spLocks noGrp="1"/>
          </p:cNvSpPr>
          <p:nvPr>
            <p:ph type="sldNum" sz="quarter" idx="12"/>
          </p:nvPr>
        </p:nvSpPr>
        <p:spPr/>
        <p:txBody>
          <a:bodyPr/>
          <a:lstStyle/>
          <a:p>
            <a:fld id="{439E02B6-F1B5-4FE8-897B-C4C911F1FA68}" type="slidenum">
              <a:rPr lang="ko-KR" altLang="en-US" smtClean="0"/>
              <a:t>17</a:t>
            </a:fld>
            <a:endParaRPr lang="ko-KR" altLang="en-US" dirty="0"/>
          </a:p>
        </p:txBody>
      </p:sp>
      <p:grpSp>
        <p:nvGrpSpPr>
          <p:cNvPr id="5" name="그룹 4">
            <a:extLst>
              <a:ext uri="{FF2B5EF4-FFF2-40B4-BE49-F238E27FC236}">
                <a16:creationId xmlns:a16="http://schemas.microsoft.com/office/drawing/2014/main" id="{7701CDBE-E805-465A-93BF-1C9DDDA1E8D3}"/>
              </a:ext>
            </a:extLst>
          </p:cNvPr>
          <p:cNvGrpSpPr/>
          <p:nvPr/>
        </p:nvGrpSpPr>
        <p:grpSpPr>
          <a:xfrm>
            <a:off x="6282991" y="2591479"/>
            <a:ext cx="864000" cy="1279500"/>
            <a:chOff x="2483116" y="2635018"/>
            <a:chExt cx="864000" cy="1279500"/>
          </a:xfrm>
        </p:grpSpPr>
        <p:sp>
          <p:nvSpPr>
            <p:cNvPr id="7" name="직사각형 6">
              <a:extLst>
                <a:ext uri="{FF2B5EF4-FFF2-40B4-BE49-F238E27FC236}">
                  <a16:creationId xmlns:a16="http://schemas.microsoft.com/office/drawing/2014/main" id="{D92F2807-F767-4686-A140-0C6042E9BF19}"/>
                </a:ext>
              </a:extLst>
            </p:cNvPr>
            <p:cNvSpPr/>
            <p:nvPr/>
          </p:nvSpPr>
          <p:spPr>
            <a:xfrm>
              <a:off x="2483116" y="305876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10D0854F-3100-40D4-8D66-415F118C02BB}"/>
                </a:ext>
              </a:extLst>
            </p:cNvPr>
            <p:cNvSpPr/>
            <p:nvPr/>
          </p:nvSpPr>
          <p:spPr>
            <a:xfrm>
              <a:off x="2483116" y="348251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5DD6E2DE-1344-4A44-BB0B-EFC747076AC6}"/>
                </a:ext>
              </a:extLst>
            </p:cNvPr>
            <p:cNvSpPr/>
            <p:nvPr/>
          </p:nvSpPr>
          <p:spPr>
            <a:xfrm>
              <a:off x="2483116" y="2635018"/>
              <a:ext cx="864000" cy="432000"/>
            </a:xfrm>
            <a:prstGeom prst="rect">
              <a:avLst/>
            </a:prstGeom>
            <a:solidFill>
              <a:srgbClr val="D7191C"/>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그룹 8">
            <a:extLst>
              <a:ext uri="{FF2B5EF4-FFF2-40B4-BE49-F238E27FC236}">
                <a16:creationId xmlns:a16="http://schemas.microsoft.com/office/drawing/2014/main" id="{3AB92D95-B64C-4D6E-BEE0-A79A4B23277C}"/>
              </a:ext>
            </a:extLst>
          </p:cNvPr>
          <p:cNvGrpSpPr/>
          <p:nvPr/>
        </p:nvGrpSpPr>
        <p:grpSpPr>
          <a:xfrm>
            <a:off x="6282991" y="4205444"/>
            <a:ext cx="864000" cy="2126998"/>
            <a:chOff x="724697" y="2635018"/>
            <a:chExt cx="864000" cy="2126998"/>
          </a:xfrm>
        </p:grpSpPr>
        <p:sp>
          <p:nvSpPr>
            <p:cNvPr id="10" name="직사각형 9">
              <a:extLst>
                <a:ext uri="{FF2B5EF4-FFF2-40B4-BE49-F238E27FC236}">
                  <a16:creationId xmlns:a16="http://schemas.microsoft.com/office/drawing/2014/main" id="{ECF1E4C5-7DDC-4ADF-93ED-3E36E77BF7C0}"/>
                </a:ext>
              </a:extLst>
            </p:cNvPr>
            <p:cNvSpPr/>
            <p:nvPr/>
          </p:nvSpPr>
          <p:spPr>
            <a:xfrm>
              <a:off x="724697" y="263501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F60F51A7-345D-4B17-8802-3E69945BC249}"/>
                </a:ext>
              </a:extLst>
            </p:cNvPr>
            <p:cNvSpPr/>
            <p:nvPr/>
          </p:nvSpPr>
          <p:spPr>
            <a:xfrm>
              <a:off x="724697" y="305876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F2B0F4E7-1298-4304-BDFB-A0C986D479DE}"/>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94A5EB6E-A26C-4058-BA7E-2018829A0B91}"/>
                </a:ext>
              </a:extLst>
            </p:cNvPr>
            <p:cNvSpPr/>
            <p:nvPr/>
          </p:nvSpPr>
          <p:spPr>
            <a:xfrm>
              <a:off x="724697" y="390626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D235A690-7A7F-4EC5-8353-8DD5182F94E8}"/>
                </a:ext>
              </a:extLst>
            </p:cNvPr>
            <p:cNvSpPr/>
            <p:nvPr/>
          </p:nvSpPr>
          <p:spPr>
            <a:xfrm>
              <a:off x="724697" y="4330016"/>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직사각형 24">
            <a:extLst>
              <a:ext uri="{FF2B5EF4-FFF2-40B4-BE49-F238E27FC236}">
                <a16:creationId xmlns:a16="http://schemas.microsoft.com/office/drawing/2014/main" id="{4E9D6E22-9C85-49D9-9AF7-F6DE9C75E93C}"/>
              </a:ext>
            </a:extLst>
          </p:cNvPr>
          <p:cNvSpPr/>
          <p:nvPr/>
        </p:nvSpPr>
        <p:spPr>
          <a:xfrm>
            <a:off x="9124581" y="2569471"/>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2731E72B-15F8-489B-B730-5F2494194F0C}"/>
              </a:ext>
            </a:extLst>
          </p:cNvPr>
          <p:cNvSpPr/>
          <p:nvPr/>
        </p:nvSpPr>
        <p:spPr>
          <a:xfrm>
            <a:off x="9124581" y="4205444"/>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정육면체 39">
            <a:extLst>
              <a:ext uri="{FF2B5EF4-FFF2-40B4-BE49-F238E27FC236}">
                <a16:creationId xmlns:a16="http://schemas.microsoft.com/office/drawing/2014/main" id="{93D87753-A96D-4729-AE8D-03CD82DFD9C7}"/>
              </a:ext>
            </a:extLst>
          </p:cNvPr>
          <p:cNvSpPr/>
          <p:nvPr/>
        </p:nvSpPr>
        <p:spPr>
          <a:xfrm>
            <a:off x="7629519" y="2576383"/>
            <a:ext cx="949095" cy="935398"/>
          </a:xfrm>
          <a:prstGeom prst="cube">
            <a:avLst>
              <a:gd name="adj" fmla="val 25213"/>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평행 사변형 41">
            <a:extLst>
              <a:ext uri="{FF2B5EF4-FFF2-40B4-BE49-F238E27FC236}">
                <a16:creationId xmlns:a16="http://schemas.microsoft.com/office/drawing/2014/main" id="{6C71CA58-E2E6-4849-8CDE-F2904CD799E5}"/>
              </a:ext>
            </a:extLst>
          </p:cNvPr>
          <p:cNvSpPr/>
          <p:nvPr/>
        </p:nvSpPr>
        <p:spPr>
          <a:xfrm>
            <a:off x="7736199" y="1916036"/>
            <a:ext cx="949095" cy="237917"/>
          </a:xfrm>
          <a:prstGeom prst="parallelogram">
            <a:avLst>
              <a:gd name="adj" fmla="val 98765"/>
            </a:avLst>
          </a:prstGeom>
          <a:solidFill>
            <a:srgbClr val="4472C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정육면체 43">
            <a:extLst>
              <a:ext uri="{FF2B5EF4-FFF2-40B4-BE49-F238E27FC236}">
                <a16:creationId xmlns:a16="http://schemas.microsoft.com/office/drawing/2014/main" id="{BC9F9E39-D621-4D42-B96B-15AC9D81A091}"/>
              </a:ext>
            </a:extLst>
          </p:cNvPr>
          <p:cNvSpPr/>
          <p:nvPr/>
        </p:nvSpPr>
        <p:spPr>
          <a:xfrm>
            <a:off x="7629519" y="4205444"/>
            <a:ext cx="949095" cy="935398"/>
          </a:xfrm>
          <a:prstGeom prst="cube">
            <a:avLst>
              <a:gd name="adj" fmla="val 25213"/>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평행 사변형 44">
            <a:extLst>
              <a:ext uri="{FF2B5EF4-FFF2-40B4-BE49-F238E27FC236}">
                <a16:creationId xmlns:a16="http://schemas.microsoft.com/office/drawing/2014/main" id="{C0B59A61-D90C-4F81-A539-984F0D0D811D}"/>
              </a:ext>
            </a:extLst>
          </p:cNvPr>
          <p:cNvSpPr/>
          <p:nvPr/>
        </p:nvSpPr>
        <p:spPr>
          <a:xfrm>
            <a:off x="7736199" y="5624157"/>
            <a:ext cx="949095" cy="237917"/>
          </a:xfrm>
          <a:prstGeom prst="parallelogram">
            <a:avLst>
              <a:gd name="adj" fmla="val 98765"/>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3" name="그룹 32">
            <a:extLst>
              <a:ext uri="{FF2B5EF4-FFF2-40B4-BE49-F238E27FC236}">
                <a16:creationId xmlns:a16="http://schemas.microsoft.com/office/drawing/2014/main" id="{CD0E5E1F-A4AB-4CF5-ADCB-D978EAC3E013}"/>
              </a:ext>
            </a:extLst>
          </p:cNvPr>
          <p:cNvGrpSpPr/>
          <p:nvPr/>
        </p:nvGrpSpPr>
        <p:grpSpPr>
          <a:xfrm>
            <a:off x="629940" y="2588205"/>
            <a:ext cx="864000" cy="1279500"/>
            <a:chOff x="2483116" y="2635018"/>
            <a:chExt cx="864000" cy="1279500"/>
          </a:xfrm>
        </p:grpSpPr>
        <p:sp>
          <p:nvSpPr>
            <p:cNvPr id="36" name="직사각형 35">
              <a:extLst>
                <a:ext uri="{FF2B5EF4-FFF2-40B4-BE49-F238E27FC236}">
                  <a16:creationId xmlns:a16="http://schemas.microsoft.com/office/drawing/2014/main" id="{16CCAF0D-395C-4B35-B6CE-B4A3A5F3A24D}"/>
                </a:ext>
              </a:extLst>
            </p:cNvPr>
            <p:cNvSpPr/>
            <p:nvPr/>
          </p:nvSpPr>
          <p:spPr>
            <a:xfrm>
              <a:off x="2483116" y="305876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3B4B8289-FCA3-4E1C-B4AB-87CE42768F67}"/>
                </a:ext>
              </a:extLst>
            </p:cNvPr>
            <p:cNvSpPr/>
            <p:nvPr/>
          </p:nvSpPr>
          <p:spPr>
            <a:xfrm>
              <a:off x="2483116" y="348251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6542A2D6-214A-4FF5-B28D-6F3F07E1B063}"/>
                </a:ext>
              </a:extLst>
            </p:cNvPr>
            <p:cNvSpPr/>
            <p:nvPr/>
          </p:nvSpPr>
          <p:spPr>
            <a:xfrm>
              <a:off x="2483116" y="2635018"/>
              <a:ext cx="864000" cy="432000"/>
            </a:xfrm>
            <a:prstGeom prst="rect">
              <a:avLst/>
            </a:prstGeom>
            <a:solidFill>
              <a:srgbClr val="D7191C"/>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그룹 42">
            <a:extLst>
              <a:ext uri="{FF2B5EF4-FFF2-40B4-BE49-F238E27FC236}">
                <a16:creationId xmlns:a16="http://schemas.microsoft.com/office/drawing/2014/main" id="{3E4EC1C5-083F-4379-857E-04FB22EC631C}"/>
              </a:ext>
            </a:extLst>
          </p:cNvPr>
          <p:cNvGrpSpPr/>
          <p:nvPr/>
        </p:nvGrpSpPr>
        <p:grpSpPr>
          <a:xfrm>
            <a:off x="629940" y="4202170"/>
            <a:ext cx="864000" cy="2126998"/>
            <a:chOff x="724697" y="2635018"/>
            <a:chExt cx="864000" cy="2126998"/>
          </a:xfrm>
        </p:grpSpPr>
        <p:sp>
          <p:nvSpPr>
            <p:cNvPr id="46" name="직사각형 45">
              <a:extLst>
                <a:ext uri="{FF2B5EF4-FFF2-40B4-BE49-F238E27FC236}">
                  <a16:creationId xmlns:a16="http://schemas.microsoft.com/office/drawing/2014/main" id="{0443B4A7-4FC9-4D8A-A2C6-CA377313F80A}"/>
                </a:ext>
              </a:extLst>
            </p:cNvPr>
            <p:cNvSpPr/>
            <p:nvPr/>
          </p:nvSpPr>
          <p:spPr>
            <a:xfrm>
              <a:off x="724697" y="263501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D369FA43-E236-48EA-B893-ADA77FD6A393}"/>
                </a:ext>
              </a:extLst>
            </p:cNvPr>
            <p:cNvSpPr/>
            <p:nvPr/>
          </p:nvSpPr>
          <p:spPr>
            <a:xfrm>
              <a:off x="724697" y="3058768"/>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85284B7C-3F02-443A-B68E-2817BEE17CD3}"/>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848D1F7E-FA20-411B-9255-07A3E4571344}"/>
                </a:ext>
              </a:extLst>
            </p:cNvPr>
            <p:cNvSpPr/>
            <p:nvPr/>
          </p:nvSpPr>
          <p:spPr>
            <a:xfrm>
              <a:off x="724697" y="390626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65AB81B5-09BA-47F9-9964-D33BFB5B23BC}"/>
                </a:ext>
              </a:extLst>
            </p:cNvPr>
            <p:cNvSpPr/>
            <p:nvPr/>
          </p:nvSpPr>
          <p:spPr>
            <a:xfrm>
              <a:off x="724697" y="4330016"/>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1" name="그룹 50">
            <a:extLst>
              <a:ext uri="{FF2B5EF4-FFF2-40B4-BE49-F238E27FC236}">
                <a16:creationId xmlns:a16="http://schemas.microsoft.com/office/drawing/2014/main" id="{1E48F6FB-AD62-407E-A4FC-8F0781765022}"/>
              </a:ext>
            </a:extLst>
          </p:cNvPr>
          <p:cNvGrpSpPr/>
          <p:nvPr/>
        </p:nvGrpSpPr>
        <p:grpSpPr>
          <a:xfrm>
            <a:off x="2122735" y="4202170"/>
            <a:ext cx="720000" cy="692477"/>
            <a:chOff x="7696390" y="2721437"/>
            <a:chExt cx="720000" cy="692477"/>
          </a:xfrm>
        </p:grpSpPr>
        <p:sp>
          <p:nvSpPr>
            <p:cNvPr id="52" name="직사각형 51">
              <a:extLst>
                <a:ext uri="{FF2B5EF4-FFF2-40B4-BE49-F238E27FC236}">
                  <a16:creationId xmlns:a16="http://schemas.microsoft.com/office/drawing/2014/main" id="{FE095D76-9D31-45E5-AA1F-B78CF49D2014}"/>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214143AD-9A43-4114-99A4-CA3288358539}"/>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a:extLst>
                <a:ext uri="{FF2B5EF4-FFF2-40B4-BE49-F238E27FC236}">
                  <a16:creationId xmlns:a16="http://schemas.microsoft.com/office/drawing/2014/main" id="{919FF0FC-382F-40D8-8018-F27111A2F1A7}"/>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a:extLst>
                <a:ext uri="{FF2B5EF4-FFF2-40B4-BE49-F238E27FC236}">
                  <a16:creationId xmlns:a16="http://schemas.microsoft.com/office/drawing/2014/main" id="{3012EF0F-2D06-462B-9F3E-A64DE12B5B4C}"/>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6" name="그룹 55">
            <a:extLst>
              <a:ext uri="{FF2B5EF4-FFF2-40B4-BE49-F238E27FC236}">
                <a16:creationId xmlns:a16="http://schemas.microsoft.com/office/drawing/2014/main" id="{3C0103B9-F9CE-45E3-9D3B-90C5C255046A}"/>
              </a:ext>
            </a:extLst>
          </p:cNvPr>
          <p:cNvGrpSpPr/>
          <p:nvPr/>
        </p:nvGrpSpPr>
        <p:grpSpPr>
          <a:xfrm>
            <a:off x="2122735" y="2572689"/>
            <a:ext cx="720000" cy="692477"/>
            <a:chOff x="7696390" y="2721437"/>
            <a:chExt cx="720000" cy="692477"/>
          </a:xfrm>
        </p:grpSpPr>
        <p:sp>
          <p:nvSpPr>
            <p:cNvPr id="58" name="직사각형 57">
              <a:extLst>
                <a:ext uri="{FF2B5EF4-FFF2-40B4-BE49-F238E27FC236}">
                  <a16:creationId xmlns:a16="http://schemas.microsoft.com/office/drawing/2014/main" id="{F6657646-D9DC-4C3B-887C-0BBF852CB19B}"/>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F9283B48-45F1-4A02-9E63-1EBE3F7BE507}"/>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3AC1F851-960F-4AF7-9693-FE530CC49975}"/>
                </a:ext>
              </a:extLst>
            </p:cNvPr>
            <p:cNvSpPr/>
            <p:nvPr/>
          </p:nvSpPr>
          <p:spPr>
            <a:xfrm>
              <a:off x="7696390" y="2721437"/>
              <a:ext cx="360000" cy="360000"/>
            </a:xfrm>
            <a:prstGeom prst="rect">
              <a:avLst/>
            </a:prstGeom>
            <a:solidFill>
              <a:srgbClr val="4472C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27E39AEA-83F1-41EC-BC2C-42B3DA073F77}"/>
                </a:ext>
              </a:extLst>
            </p:cNvPr>
            <p:cNvSpPr/>
            <p:nvPr/>
          </p:nvSpPr>
          <p:spPr>
            <a:xfrm>
              <a:off x="8056390" y="3053914"/>
              <a:ext cx="360000" cy="360000"/>
            </a:xfrm>
            <a:prstGeom prst="rect">
              <a:avLst/>
            </a:prstGeom>
            <a:solidFill>
              <a:srgbClr val="4472C4"/>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1" name="직사각형 60">
            <a:extLst>
              <a:ext uri="{FF2B5EF4-FFF2-40B4-BE49-F238E27FC236}">
                <a16:creationId xmlns:a16="http://schemas.microsoft.com/office/drawing/2014/main" id="{047BD9CF-70A4-441C-8036-A8D3188226DD}"/>
              </a:ext>
            </a:extLst>
          </p:cNvPr>
          <p:cNvSpPr/>
          <p:nvPr/>
        </p:nvSpPr>
        <p:spPr>
          <a:xfrm>
            <a:off x="3471530" y="2566197"/>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BF858B56-45C4-4190-BB5C-F3362EEEAF32}"/>
              </a:ext>
            </a:extLst>
          </p:cNvPr>
          <p:cNvSpPr/>
          <p:nvPr/>
        </p:nvSpPr>
        <p:spPr>
          <a:xfrm>
            <a:off x="3471530" y="4202170"/>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곱하기 기호 62">
            <a:extLst>
              <a:ext uri="{FF2B5EF4-FFF2-40B4-BE49-F238E27FC236}">
                <a16:creationId xmlns:a16="http://schemas.microsoft.com/office/drawing/2014/main" id="{26DA276C-E0F6-4B15-BDF7-DB178D150DF1}"/>
              </a:ext>
            </a:extLst>
          </p:cNvPr>
          <p:cNvSpPr/>
          <p:nvPr/>
        </p:nvSpPr>
        <p:spPr>
          <a:xfrm>
            <a:off x="1590457" y="2750200"/>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곱하기 기호 63">
            <a:extLst>
              <a:ext uri="{FF2B5EF4-FFF2-40B4-BE49-F238E27FC236}">
                <a16:creationId xmlns:a16="http://schemas.microsoft.com/office/drawing/2014/main" id="{154DC665-2B61-4BBF-B960-D613F49BCCA7}"/>
              </a:ext>
            </a:extLst>
          </p:cNvPr>
          <p:cNvSpPr/>
          <p:nvPr/>
        </p:nvSpPr>
        <p:spPr>
          <a:xfrm>
            <a:off x="2903989" y="2750200"/>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곱하기 기호 64">
            <a:extLst>
              <a:ext uri="{FF2B5EF4-FFF2-40B4-BE49-F238E27FC236}">
                <a16:creationId xmlns:a16="http://schemas.microsoft.com/office/drawing/2014/main" id="{9E5C8BD3-C929-48FB-AA35-24EA8C7D96D0}"/>
              </a:ext>
            </a:extLst>
          </p:cNvPr>
          <p:cNvSpPr/>
          <p:nvPr/>
        </p:nvSpPr>
        <p:spPr>
          <a:xfrm>
            <a:off x="1590687" y="4325275"/>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곱하기 기호 65">
            <a:extLst>
              <a:ext uri="{FF2B5EF4-FFF2-40B4-BE49-F238E27FC236}">
                <a16:creationId xmlns:a16="http://schemas.microsoft.com/office/drawing/2014/main" id="{8F5FD45E-6995-4CE1-BF8B-0FD63943106D}"/>
              </a:ext>
            </a:extLst>
          </p:cNvPr>
          <p:cNvSpPr/>
          <p:nvPr/>
        </p:nvSpPr>
        <p:spPr>
          <a:xfrm>
            <a:off x="2904219" y="4325275"/>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8A4B1C38-3A31-4739-9AA0-149A01E91A0D}"/>
              </a:ext>
            </a:extLst>
          </p:cNvPr>
          <p:cNvSpPr/>
          <p:nvPr/>
        </p:nvSpPr>
        <p:spPr>
          <a:xfrm rot="5400000">
            <a:off x="3256847" y="2777726"/>
            <a:ext cx="864000" cy="432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523DB3A2-EB4B-4DFA-928A-B0186435C5CB}"/>
              </a:ext>
            </a:extLst>
          </p:cNvPr>
          <p:cNvSpPr/>
          <p:nvPr/>
        </p:nvSpPr>
        <p:spPr>
          <a:xfrm rot="5400000">
            <a:off x="8908581" y="2777726"/>
            <a:ext cx="864000" cy="432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A4A40964-C888-4EFB-A18C-08ACB0377013}"/>
              </a:ext>
            </a:extLst>
          </p:cNvPr>
          <p:cNvSpPr/>
          <p:nvPr/>
        </p:nvSpPr>
        <p:spPr>
          <a:xfrm>
            <a:off x="3758867" y="5753349"/>
            <a:ext cx="1133965" cy="461665"/>
          </a:xfrm>
          <a:prstGeom prst="rect">
            <a:avLst/>
          </a:prstGeom>
        </p:spPr>
        <p:txBody>
          <a:bodyPr wrap="none">
            <a:spAutoFit/>
          </a:bodyPr>
          <a:lstStyle/>
          <a:p>
            <a:r>
              <a:rPr lang="en-US" altLang="ko-KR" sz="2400" b="1" dirty="0">
                <a:latin typeface="Calibri" panose="020F0502020204030204" pitchFamily="34" charset="0"/>
                <a:cs typeface="Calibri" panose="020F0502020204030204" pitchFamily="34" charset="0"/>
              </a:rPr>
              <a:t>Light-IT</a:t>
            </a:r>
            <a:endParaRPr lang="ko-KR" altLang="en-US" sz="2400" b="1" dirty="0">
              <a:latin typeface="Calibri" panose="020F0502020204030204" pitchFamily="34" charset="0"/>
              <a:cs typeface="Calibri" panose="020F0502020204030204" pitchFamily="34" charset="0"/>
            </a:endParaRPr>
          </a:p>
        </p:txBody>
      </p:sp>
      <p:sp>
        <p:nvSpPr>
          <p:cNvPr id="69" name="직사각형 68">
            <a:extLst>
              <a:ext uri="{FF2B5EF4-FFF2-40B4-BE49-F238E27FC236}">
                <a16:creationId xmlns:a16="http://schemas.microsoft.com/office/drawing/2014/main" id="{8AC754F4-4F30-43D7-9025-B45C6EEB3B07}"/>
              </a:ext>
            </a:extLst>
          </p:cNvPr>
          <p:cNvSpPr/>
          <p:nvPr/>
        </p:nvSpPr>
        <p:spPr>
          <a:xfrm>
            <a:off x="9308076" y="5753349"/>
            <a:ext cx="1341649" cy="461665"/>
          </a:xfrm>
          <a:prstGeom prst="rect">
            <a:avLst/>
          </a:prstGeom>
        </p:spPr>
        <p:txBody>
          <a:bodyPr wrap="none">
            <a:spAutoFit/>
          </a:bodyPr>
          <a:lstStyle/>
          <a:p>
            <a:r>
              <a:rPr lang="en-US" altLang="ko-KR" sz="2400" b="1" dirty="0">
                <a:latin typeface="Calibri" panose="020F0502020204030204" pitchFamily="34" charset="0"/>
                <a:cs typeface="Calibri" panose="020F0502020204030204" pitchFamily="34" charset="0"/>
              </a:rPr>
              <a:t>Light-IT</a:t>
            </a:r>
            <a:r>
              <a:rPr lang="en-US" altLang="ko-KR" sz="2400" b="1" baseline="30000" dirty="0">
                <a:latin typeface="Calibri" panose="020F0502020204030204" pitchFamily="34" charset="0"/>
                <a:cs typeface="Calibri" panose="020F0502020204030204" pitchFamily="34" charset="0"/>
              </a:rPr>
              <a:t>++</a:t>
            </a:r>
            <a:endParaRPr lang="ko-KR" altLang="en-US" sz="2400" b="1"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7DE08EB6-E46D-4012-A578-5AE1E4BCC93B}"/>
              </a:ext>
            </a:extLst>
          </p:cNvPr>
          <p:cNvSpPr/>
          <p:nvPr/>
        </p:nvSpPr>
        <p:spPr>
          <a:xfrm>
            <a:off x="9456017" y="1755245"/>
            <a:ext cx="1361976" cy="677108"/>
          </a:xfrm>
          <a:prstGeom prst="rect">
            <a:avLst/>
          </a:prstGeom>
        </p:spPr>
        <p:txBody>
          <a:bodyPr wrap="none">
            <a:spAutoFit/>
          </a:bodyPr>
          <a:lstStyle/>
          <a:p>
            <a:pPr algn="ctr"/>
            <a:r>
              <a:rPr lang="en-US" altLang="ko-KR" b="1" dirty="0">
                <a:solidFill>
                  <a:srgbClr val="70AD47"/>
                </a:solidFill>
                <a:latin typeface="Calibri" panose="020F0502020204030204" pitchFamily="34" charset="0"/>
                <a:cs typeface="Calibri" panose="020F0502020204030204" pitchFamily="34" charset="0"/>
              </a:rPr>
              <a:t>Core </a:t>
            </a:r>
            <a:r>
              <a:rPr lang="en-US" altLang="ko-KR" sz="2000" b="1" dirty="0">
                <a:solidFill>
                  <a:srgbClr val="70AD47"/>
                </a:solidFill>
                <a:latin typeface="Calibri" panose="020F0502020204030204" pitchFamily="34" charset="0"/>
                <a:cs typeface="Calibri" panose="020F0502020204030204" pitchFamily="34" charset="0"/>
              </a:rPr>
              <a:t>tensor</a:t>
            </a:r>
          </a:p>
          <a:p>
            <a:pPr algn="ctr"/>
            <a:r>
              <a:rPr lang="en-US" altLang="ko-KR" b="1" dirty="0">
                <a:solidFill>
                  <a:srgbClr val="70AD47"/>
                </a:solidFill>
                <a:latin typeface="Calibri" panose="020F0502020204030204" pitchFamily="34" charset="0"/>
                <a:cs typeface="Calibri" panose="020F0502020204030204" pitchFamily="34" charset="0"/>
              </a:rPr>
              <a:t>(learnable)</a:t>
            </a:r>
            <a:endParaRPr lang="ko-KR" altLang="en-US" b="1" dirty="0">
              <a:solidFill>
                <a:srgbClr val="70AD47"/>
              </a:solidFill>
              <a:latin typeface="Calibri" panose="020F0502020204030204" pitchFamily="34" charset="0"/>
              <a:cs typeface="Calibri" panose="020F0502020204030204" pitchFamily="34" charset="0"/>
            </a:endParaRPr>
          </a:p>
        </p:txBody>
      </p:sp>
      <p:cxnSp>
        <p:nvCxnSpPr>
          <p:cNvPr id="72" name="직선 화살표 연결선 88">
            <a:extLst>
              <a:ext uri="{FF2B5EF4-FFF2-40B4-BE49-F238E27FC236}">
                <a16:creationId xmlns:a16="http://schemas.microsoft.com/office/drawing/2014/main" id="{4C82B5AE-02A1-4F90-9CB0-307000453FFE}"/>
              </a:ext>
            </a:extLst>
          </p:cNvPr>
          <p:cNvCxnSpPr>
            <a:cxnSpLocks/>
            <a:stCxn id="71" idx="1"/>
          </p:cNvCxnSpPr>
          <p:nvPr/>
        </p:nvCxnSpPr>
        <p:spPr>
          <a:xfrm flipH="1">
            <a:off x="8646447" y="2093799"/>
            <a:ext cx="809570" cy="46465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0" name="곱하기 기호 63">
            <a:extLst>
              <a:ext uri="{FF2B5EF4-FFF2-40B4-BE49-F238E27FC236}">
                <a16:creationId xmlns:a16="http://schemas.microsoft.com/office/drawing/2014/main" id="{3C3C78D0-7E9D-475A-8784-145DF34841D6}"/>
              </a:ext>
            </a:extLst>
          </p:cNvPr>
          <p:cNvSpPr/>
          <p:nvPr/>
        </p:nvSpPr>
        <p:spPr>
          <a:xfrm>
            <a:off x="7169180" y="2866237"/>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곱하기 기호 63">
            <a:extLst>
              <a:ext uri="{FF2B5EF4-FFF2-40B4-BE49-F238E27FC236}">
                <a16:creationId xmlns:a16="http://schemas.microsoft.com/office/drawing/2014/main" id="{F4C49676-3817-402C-BECE-890820C92661}"/>
              </a:ext>
            </a:extLst>
          </p:cNvPr>
          <p:cNvSpPr/>
          <p:nvPr/>
        </p:nvSpPr>
        <p:spPr>
          <a:xfrm>
            <a:off x="7945554" y="212430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곱하기 기호 63">
            <a:extLst>
              <a:ext uri="{FF2B5EF4-FFF2-40B4-BE49-F238E27FC236}">
                <a16:creationId xmlns:a16="http://schemas.microsoft.com/office/drawing/2014/main" id="{518EAB44-09BD-48C0-AC47-19E48E8A70DC}"/>
              </a:ext>
            </a:extLst>
          </p:cNvPr>
          <p:cNvSpPr/>
          <p:nvPr/>
        </p:nvSpPr>
        <p:spPr>
          <a:xfrm>
            <a:off x="8618598" y="2866237"/>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곱하기 기호 63">
            <a:extLst>
              <a:ext uri="{FF2B5EF4-FFF2-40B4-BE49-F238E27FC236}">
                <a16:creationId xmlns:a16="http://schemas.microsoft.com/office/drawing/2014/main" id="{9FCC4FE9-B45C-4456-9198-4DC20442A4EA}"/>
              </a:ext>
            </a:extLst>
          </p:cNvPr>
          <p:cNvSpPr/>
          <p:nvPr/>
        </p:nvSpPr>
        <p:spPr>
          <a:xfrm>
            <a:off x="7169180" y="4455174"/>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곱하기 기호 63">
            <a:extLst>
              <a:ext uri="{FF2B5EF4-FFF2-40B4-BE49-F238E27FC236}">
                <a16:creationId xmlns:a16="http://schemas.microsoft.com/office/drawing/2014/main" id="{D3A40D1B-F853-4DA8-B8E8-EFC46ACD1C59}"/>
              </a:ext>
            </a:extLst>
          </p:cNvPr>
          <p:cNvSpPr/>
          <p:nvPr/>
        </p:nvSpPr>
        <p:spPr>
          <a:xfrm>
            <a:off x="8618598" y="4455174"/>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곱하기 기호 63">
            <a:extLst>
              <a:ext uri="{FF2B5EF4-FFF2-40B4-BE49-F238E27FC236}">
                <a16:creationId xmlns:a16="http://schemas.microsoft.com/office/drawing/2014/main" id="{74188CB6-5B07-4F2D-98FE-8D1BAE332AC1}"/>
              </a:ext>
            </a:extLst>
          </p:cNvPr>
          <p:cNvSpPr/>
          <p:nvPr/>
        </p:nvSpPr>
        <p:spPr>
          <a:xfrm>
            <a:off x="7945554" y="5191774"/>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화살표: 위쪽/아래쪽 153">
            <a:extLst>
              <a:ext uri="{FF2B5EF4-FFF2-40B4-BE49-F238E27FC236}">
                <a16:creationId xmlns:a16="http://schemas.microsoft.com/office/drawing/2014/main" id="{6994AED4-7B6E-4646-BEA2-4CCC27C7F989}"/>
              </a:ext>
            </a:extLst>
          </p:cNvPr>
          <p:cNvSpPr/>
          <p:nvPr/>
        </p:nvSpPr>
        <p:spPr>
          <a:xfrm>
            <a:off x="3961558" y="3494121"/>
            <a:ext cx="350887" cy="63965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9" name="TextBox 78">
            <a:extLst>
              <a:ext uri="{FF2B5EF4-FFF2-40B4-BE49-F238E27FC236}">
                <a16:creationId xmlns:a16="http://schemas.microsoft.com/office/drawing/2014/main" id="{5F7181E1-D630-4070-9375-27E300E49479}"/>
              </a:ext>
            </a:extLst>
          </p:cNvPr>
          <p:cNvSpPr txBox="1"/>
          <p:nvPr/>
        </p:nvSpPr>
        <p:spPr>
          <a:xfrm>
            <a:off x="4153798" y="3552409"/>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80" name="화살표: 위쪽/아래쪽 153">
            <a:extLst>
              <a:ext uri="{FF2B5EF4-FFF2-40B4-BE49-F238E27FC236}">
                <a16:creationId xmlns:a16="http://schemas.microsoft.com/office/drawing/2014/main" id="{322B52CB-571F-40A6-BED3-A1F5E9142694}"/>
              </a:ext>
            </a:extLst>
          </p:cNvPr>
          <p:cNvSpPr/>
          <p:nvPr/>
        </p:nvSpPr>
        <p:spPr>
          <a:xfrm>
            <a:off x="9818601" y="3554491"/>
            <a:ext cx="350887" cy="58150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1" name="TextBox 80">
            <a:extLst>
              <a:ext uri="{FF2B5EF4-FFF2-40B4-BE49-F238E27FC236}">
                <a16:creationId xmlns:a16="http://schemas.microsoft.com/office/drawing/2014/main" id="{47A65F17-30CC-4E22-8023-8A372B1362C0}"/>
              </a:ext>
            </a:extLst>
          </p:cNvPr>
          <p:cNvSpPr txBox="1"/>
          <p:nvPr/>
        </p:nvSpPr>
        <p:spPr>
          <a:xfrm>
            <a:off x="8271518" y="3614411"/>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82" name="화살표: 위쪽/아래쪽 153">
            <a:extLst>
              <a:ext uri="{FF2B5EF4-FFF2-40B4-BE49-F238E27FC236}">
                <a16:creationId xmlns:a16="http://schemas.microsoft.com/office/drawing/2014/main" id="{03C4752B-14C7-44DF-B39C-4FE52E2C0277}"/>
              </a:ext>
            </a:extLst>
          </p:cNvPr>
          <p:cNvSpPr/>
          <p:nvPr/>
        </p:nvSpPr>
        <p:spPr>
          <a:xfrm>
            <a:off x="7917918" y="3554491"/>
            <a:ext cx="350887" cy="581504"/>
          </a:xfrm>
          <a:prstGeom prst="upDownArrow">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92D050"/>
              </a:solidFill>
            </a:endParaRPr>
          </a:p>
        </p:txBody>
      </p:sp>
      <p:cxnSp>
        <p:nvCxnSpPr>
          <p:cNvPr id="83" name="Straight Connector 82">
            <a:extLst>
              <a:ext uri="{FF2B5EF4-FFF2-40B4-BE49-F238E27FC236}">
                <a16:creationId xmlns:a16="http://schemas.microsoft.com/office/drawing/2014/main" id="{8944C7C4-E957-4310-9BF9-E8D33C7B5467}"/>
              </a:ext>
            </a:extLst>
          </p:cNvPr>
          <p:cNvCxnSpPr>
            <a:cxnSpLocks/>
          </p:cNvCxnSpPr>
          <p:nvPr/>
        </p:nvCxnSpPr>
        <p:spPr>
          <a:xfrm>
            <a:off x="5764099" y="2444812"/>
            <a:ext cx="0" cy="4181754"/>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71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470FDF9-6326-4968-A728-0A737EE42955}"/>
              </a:ext>
            </a:extLst>
          </p:cNvPr>
          <p:cNvSpPr>
            <a:spLocks noGrp="1"/>
          </p:cNvSpPr>
          <p:nvPr>
            <p:ph type="title"/>
          </p:nvPr>
        </p:nvSpPr>
        <p:spPr/>
        <p:txBody>
          <a:bodyPr/>
          <a:lstStyle/>
          <a:p>
            <a:r>
              <a:rPr lang="en-US" altLang="ko-KR" dirty="0"/>
              <a:t>Training of Light-IT and Light-IT</a:t>
            </a:r>
            <a:r>
              <a:rPr lang="en-US" altLang="ko-KR" baseline="30000" dirty="0"/>
              <a:t>++</a:t>
            </a:r>
            <a:endParaRPr lang="ko-KR" altLang="en-US" dirty="0"/>
          </a:p>
        </p:txBody>
      </p:sp>
      <p:sp>
        <p:nvSpPr>
          <p:cNvPr id="3" name="내용 개체 틀 2">
            <a:extLst>
              <a:ext uri="{FF2B5EF4-FFF2-40B4-BE49-F238E27FC236}">
                <a16:creationId xmlns:a16="http://schemas.microsoft.com/office/drawing/2014/main" id="{CF5478A1-0D3E-4D11-984D-307D7134384F}"/>
              </a:ext>
            </a:extLst>
          </p:cNvPr>
          <p:cNvSpPr>
            <a:spLocks noGrp="1"/>
          </p:cNvSpPr>
          <p:nvPr>
            <p:ph idx="1"/>
          </p:nvPr>
        </p:nvSpPr>
        <p:spPr>
          <a:xfrm>
            <a:off x="276397" y="1188720"/>
            <a:ext cx="9447319" cy="4988243"/>
          </a:xfrm>
        </p:spPr>
        <p:txBody>
          <a:bodyPr>
            <a:normAutofit/>
          </a:bodyPr>
          <a:lstStyle/>
          <a:p>
            <a:pPr marL="0" indent="0">
              <a:buNone/>
            </a:pPr>
            <a:r>
              <a:rPr lang="en-US" altLang="ko-KR" dirty="0"/>
              <a:t>Light-IT: gradient descent to minimize the squared error</a:t>
            </a:r>
          </a:p>
          <a:p>
            <a:pPr lvl="1"/>
            <a:r>
              <a:rPr lang="en-US" altLang="ko-KR" dirty="0"/>
              <a:t>Mappings can be also</a:t>
            </a:r>
            <a:r>
              <a:rPr lang="ko-KR" altLang="en-US"/>
              <a:t> </a:t>
            </a:r>
            <a:r>
              <a:rPr lang="en-US" altLang="ko-KR"/>
              <a:t>made </a:t>
            </a:r>
            <a:r>
              <a:rPr lang="en-US" altLang="ko-KR" dirty="0"/>
              <a:t>differentiable*</a:t>
            </a:r>
          </a:p>
          <a:p>
            <a:endParaRPr lang="en-US" altLang="ko-KR" sz="1000" dirty="0"/>
          </a:p>
          <a:p>
            <a:pPr marL="0" indent="0">
              <a:buNone/>
            </a:pPr>
            <a:r>
              <a:rPr lang="en-US" altLang="ko-KR" dirty="0"/>
              <a:t>Light-IT</a:t>
            </a:r>
            <a:r>
              <a:rPr lang="en-US" altLang="ko-KR" baseline="30000" dirty="0"/>
              <a:t>++</a:t>
            </a:r>
            <a:r>
              <a:rPr lang="en-US" altLang="ko-KR" dirty="0"/>
              <a:t>: </a:t>
            </a:r>
            <a:r>
              <a:rPr lang="en-US" altLang="ko-KR" dirty="0">
                <a:solidFill>
                  <a:srgbClr val="485190"/>
                </a:solidFill>
              </a:rPr>
              <a:t>alternating least square </a:t>
            </a:r>
            <a:r>
              <a:rPr lang="en-US" altLang="ko-KR" dirty="0"/>
              <a:t>(ALS) for sequential updates</a:t>
            </a:r>
            <a:endParaRPr lang="en-US" altLang="ko-KR" baseline="30000" dirty="0"/>
          </a:p>
          <a:p>
            <a:pPr lvl="1"/>
            <a:r>
              <a:rPr lang="en-US" altLang="ko-KR" dirty="0"/>
              <a:t>Mappings are fixed to those from Light-IT.</a:t>
            </a:r>
            <a:endParaRPr lang="ko-KR" altLang="en-US" dirty="0"/>
          </a:p>
        </p:txBody>
      </p:sp>
      <p:sp>
        <p:nvSpPr>
          <p:cNvPr id="4" name="슬라이드 번호 개체 틀 3">
            <a:extLst>
              <a:ext uri="{FF2B5EF4-FFF2-40B4-BE49-F238E27FC236}">
                <a16:creationId xmlns:a16="http://schemas.microsoft.com/office/drawing/2014/main" id="{83DE1621-7F75-45C3-B794-51583695BEDB}"/>
              </a:ext>
            </a:extLst>
          </p:cNvPr>
          <p:cNvSpPr>
            <a:spLocks noGrp="1"/>
          </p:cNvSpPr>
          <p:nvPr>
            <p:ph type="sldNum" sz="quarter" idx="12"/>
          </p:nvPr>
        </p:nvSpPr>
        <p:spPr/>
        <p:txBody>
          <a:bodyPr/>
          <a:lstStyle/>
          <a:p>
            <a:fld id="{439E02B6-F1B5-4FE8-897B-C4C911F1FA68}" type="slidenum">
              <a:rPr lang="ko-KR" altLang="en-US" smtClean="0"/>
              <a:t>18</a:t>
            </a:fld>
            <a:endParaRPr lang="ko-KR" altLang="en-US"/>
          </a:p>
        </p:txBody>
      </p:sp>
      <p:sp>
        <p:nvSpPr>
          <p:cNvPr id="5" name="내용 개체 틀 2">
            <a:extLst>
              <a:ext uri="{FF2B5EF4-FFF2-40B4-BE49-F238E27FC236}">
                <a16:creationId xmlns:a16="http://schemas.microsoft.com/office/drawing/2014/main" id="{35FADA8D-4D9F-4BCA-A48C-17B7E635A6E3}"/>
              </a:ext>
            </a:extLst>
          </p:cNvPr>
          <p:cNvSpPr txBox="1">
            <a:spLocks/>
          </p:cNvSpPr>
          <p:nvPr/>
        </p:nvSpPr>
        <p:spPr>
          <a:xfrm>
            <a:off x="0" y="6380636"/>
            <a:ext cx="11739600" cy="365125"/>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나눔스퀘어 Bold" panose="020B0600000101010101" pitchFamily="50" charset="-127"/>
                <a:cs typeface="Calibri" panose="020F050202020403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나눔스퀘어 Bold" panose="020B0600000101010101" pitchFamily="50" charset="-127"/>
                <a:cs typeface="Calibri" panose="020F050202020403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나눔스퀘어 Bold" panose="020B0600000101010101" pitchFamily="50" charset="-127"/>
                <a:cs typeface="Calibri" panose="020F050202020403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나눔스퀘어 Bold" panose="020B0600000101010101" pitchFamily="50" charset="-127"/>
                <a:cs typeface="Calibri" panose="020F050202020403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나눔스퀘어 Bold" panose="020B0600000101010101" pitchFamily="50" charset="-127"/>
                <a:cs typeface="Calibri" panose="020F050202020403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000" dirty="0"/>
              <a:t>* Differentiable product quantization for end-to-end embedding compression. In ICML 2020.</a:t>
            </a:r>
            <a:endParaRPr lang="ko-KR" altLang="en-US" sz="2000" dirty="0"/>
          </a:p>
        </p:txBody>
      </p:sp>
      <p:pic>
        <p:nvPicPr>
          <p:cNvPr id="1026" name="Picture 2" descr="https://miro.medium.com/v2/resize:fit:1400/1*3BIDGdKjh88SLF0YTBz5oA.png">
            <a:extLst>
              <a:ext uri="{FF2B5EF4-FFF2-40B4-BE49-F238E27FC236}">
                <a16:creationId xmlns:a16="http://schemas.microsoft.com/office/drawing/2014/main" id="{23E25247-75F1-4194-BDE8-18F8D7FE8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814" y="923891"/>
            <a:ext cx="2743200" cy="14310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F1E9A0B5-60FC-4BCC-A358-EBBC67890049}"/>
              </a:ext>
            </a:extLst>
          </p:cNvPr>
          <p:cNvGrpSpPr/>
          <p:nvPr/>
        </p:nvGrpSpPr>
        <p:grpSpPr>
          <a:xfrm>
            <a:off x="1793873" y="4275983"/>
            <a:ext cx="573115" cy="1408909"/>
            <a:chOff x="724697" y="2635018"/>
            <a:chExt cx="864000" cy="2126998"/>
          </a:xfrm>
        </p:grpSpPr>
        <p:sp>
          <p:nvSpPr>
            <p:cNvPr id="8" name="직사각형 7">
              <a:extLst>
                <a:ext uri="{FF2B5EF4-FFF2-40B4-BE49-F238E27FC236}">
                  <a16:creationId xmlns:a16="http://schemas.microsoft.com/office/drawing/2014/main" id="{F87ACE9D-A20A-499E-B2CE-07CA15AC473C}"/>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3EFA9D61-09C8-4682-95CF-7E8848859D34}"/>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02872AB1-B295-40CA-B12B-0DAD42C10E75}"/>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CACC6157-6519-49C3-8248-9AD627D3C001}"/>
                </a:ext>
              </a:extLst>
            </p:cNvPr>
            <p:cNvSpPr/>
            <p:nvPr/>
          </p:nvSpPr>
          <p:spPr>
            <a:xfrm>
              <a:off x="724697" y="390626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38391BAA-4FB3-48BB-9ECE-6BC6890D9077}"/>
                </a:ext>
              </a:extLst>
            </p:cNvPr>
            <p:cNvSpPr/>
            <p:nvPr/>
          </p:nvSpPr>
          <p:spPr>
            <a:xfrm>
              <a:off x="724697" y="4330016"/>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 name="그룹 5">
            <a:extLst>
              <a:ext uri="{FF2B5EF4-FFF2-40B4-BE49-F238E27FC236}">
                <a16:creationId xmlns:a16="http://schemas.microsoft.com/office/drawing/2014/main" id="{F5E1F09A-D96B-4785-B415-C14407F36C2B}"/>
              </a:ext>
            </a:extLst>
          </p:cNvPr>
          <p:cNvGrpSpPr/>
          <p:nvPr/>
        </p:nvGrpSpPr>
        <p:grpSpPr>
          <a:xfrm>
            <a:off x="7009297" y="4607654"/>
            <a:ext cx="729445" cy="745566"/>
            <a:chOff x="9063588" y="3747326"/>
            <a:chExt cx="549837" cy="561989"/>
          </a:xfrm>
        </p:grpSpPr>
        <p:grpSp>
          <p:nvGrpSpPr>
            <p:cNvPr id="25" name="그룹 24">
              <a:extLst>
                <a:ext uri="{FF2B5EF4-FFF2-40B4-BE49-F238E27FC236}">
                  <a16:creationId xmlns:a16="http://schemas.microsoft.com/office/drawing/2014/main" id="{909789E3-1416-43D7-9478-016AC3F9A541}"/>
                </a:ext>
              </a:extLst>
            </p:cNvPr>
            <p:cNvGrpSpPr/>
            <p:nvPr/>
          </p:nvGrpSpPr>
          <p:grpSpPr>
            <a:xfrm>
              <a:off x="9181425" y="3747326"/>
              <a:ext cx="432000" cy="432000"/>
              <a:chOff x="7696390" y="2721437"/>
              <a:chExt cx="720000" cy="692477"/>
            </a:xfrm>
          </p:grpSpPr>
          <p:sp>
            <p:nvSpPr>
              <p:cNvPr id="31" name="직사각형 30">
                <a:extLst>
                  <a:ext uri="{FF2B5EF4-FFF2-40B4-BE49-F238E27FC236}">
                    <a16:creationId xmlns:a16="http://schemas.microsoft.com/office/drawing/2014/main" id="{32BF889B-DCBE-4AF5-BBFD-F7812D09BCFD}"/>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a:extLst>
                  <a:ext uri="{FF2B5EF4-FFF2-40B4-BE49-F238E27FC236}">
                    <a16:creationId xmlns:a16="http://schemas.microsoft.com/office/drawing/2014/main" id="{DA858B2F-B306-4D2D-80DA-FD4AE6B1FB6B}"/>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E53F4C0B-890B-44C5-9FCC-405A1AA58898}"/>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A322F5EE-036C-4086-9CB1-BE831218EF69}"/>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6" name="그룹 25">
              <a:extLst>
                <a:ext uri="{FF2B5EF4-FFF2-40B4-BE49-F238E27FC236}">
                  <a16:creationId xmlns:a16="http://schemas.microsoft.com/office/drawing/2014/main" id="{DC27B217-1A23-4C70-9E68-0EFF62070018}"/>
                </a:ext>
              </a:extLst>
            </p:cNvPr>
            <p:cNvGrpSpPr/>
            <p:nvPr/>
          </p:nvGrpSpPr>
          <p:grpSpPr>
            <a:xfrm>
              <a:off x="9063588" y="3877315"/>
              <a:ext cx="432000" cy="432000"/>
              <a:chOff x="7696390" y="2721437"/>
              <a:chExt cx="720000" cy="692477"/>
            </a:xfrm>
          </p:grpSpPr>
          <p:sp>
            <p:nvSpPr>
              <p:cNvPr id="27" name="직사각형 26">
                <a:extLst>
                  <a:ext uri="{FF2B5EF4-FFF2-40B4-BE49-F238E27FC236}">
                    <a16:creationId xmlns:a16="http://schemas.microsoft.com/office/drawing/2014/main" id="{C87E9BD9-B455-4CDB-8218-7499DA11BB76}"/>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A5B4E0E8-E005-4254-AE5D-A1958324A0EF}"/>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423514F3-9B86-48F6-8DE5-92A7E0D9AA95}"/>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90547793-66E2-473C-BE68-F297AE48AB15}"/>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9" name="직사각형 38">
            <a:extLst>
              <a:ext uri="{FF2B5EF4-FFF2-40B4-BE49-F238E27FC236}">
                <a16:creationId xmlns:a16="http://schemas.microsoft.com/office/drawing/2014/main" id="{8AE4C2CA-F9C0-47F3-B0E5-45AB2A7481BC}"/>
              </a:ext>
            </a:extLst>
          </p:cNvPr>
          <p:cNvSpPr/>
          <p:nvPr/>
        </p:nvSpPr>
        <p:spPr>
          <a:xfrm>
            <a:off x="3971748" y="4693879"/>
            <a:ext cx="1432789" cy="573116"/>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화살표: 위쪽 45">
            <a:extLst>
              <a:ext uri="{FF2B5EF4-FFF2-40B4-BE49-F238E27FC236}">
                <a16:creationId xmlns:a16="http://schemas.microsoft.com/office/drawing/2014/main" id="{0B0209AC-ED67-48A7-9E68-AC63562347CC}"/>
              </a:ext>
            </a:extLst>
          </p:cNvPr>
          <p:cNvSpPr/>
          <p:nvPr/>
        </p:nvSpPr>
        <p:spPr>
          <a:xfrm rot="5400000">
            <a:off x="2958827" y="4667364"/>
            <a:ext cx="421082" cy="626146"/>
          </a:xfrm>
          <a:prstGeom prst="upArrow">
            <a:avLst/>
          </a:prstGeom>
          <a:solidFill>
            <a:srgbClr val="485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정육면체 47">
            <a:extLst>
              <a:ext uri="{FF2B5EF4-FFF2-40B4-BE49-F238E27FC236}">
                <a16:creationId xmlns:a16="http://schemas.microsoft.com/office/drawing/2014/main" id="{35129D54-27A9-4AB8-B9DF-4C4CBCCE243D}"/>
              </a:ext>
            </a:extLst>
          </p:cNvPr>
          <p:cNvSpPr/>
          <p:nvPr/>
        </p:nvSpPr>
        <p:spPr>
          <a:xfrm>
            <a:off x="9343499" y="4702680"/>
            <a:ext cx="573117" cy="555514"/>
          </a:xfrm>
          <a:prstGeom prst="cube">
            <a:avLst>
              <a:gd name="adj" fmla="val 26977"/>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화살표: 위쪽 45">
            <a:extLst>
              <a:ext uri="{FF2B5EF4-FFF2-40B4-BE49-F238E27FC236}">
                <a16:creationId xmlns:a16="http://schemas.microsoft.com/office/drawing/2014/main" id="{EF7E8612-FF7D-46AA-8B8E-F1821929574D}"/>
              </a:ext>
            </a:extLst>
          </p:cNvPr>
          <p:cNvSpPr/>
          <p:nvPr/>
        </p:nvSpPr>
        <p:spPr>
          <a:xfrm rot="5400000">
            <a:off x="5996376" y="4667364"/>
            <a:ext cx="421082" cy="626146"/>
          </a:xfrm>
          <a:prstGeom prst="upArrow">
            <a:avLst/>
          </a:prstGeom>
          <a:solidFill>
            <a:srgbClr val="485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화살표: 위쪽 45">
            <a:extLst>
              <a:ext uri="{FF2B5EF4-FFF2-40B4-BE49-F238E27FC236}">
                <a16:creationId xmlns:a16="http://schemas.microsoft.com/office/drawing/2014/main" id="{B775C6B0-B335-4AF1-9E13-0FBDA312F0FB}"/>
              </a:ext>
            </a:extLst>
          </p:cNvPr>
          <p:cNvSpPr/>
          <p:nvPr/>
        </p:nvSpPr>
        <p:spPr>
          <a:xfrm rot="5400000">
            <a:off x="8330580" y="4667364"/>
            <a:ext cx="421082" cy="626146"/>
          </a:xfrm>
          <a:prstGeom prst="upArrow">
            <a:avLst/>
          </a:prstGeom>
          <a:solidFill>
            <a:srgbClr val="485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37">
            <a:extLst>
              <a:ext uri="{FF2B5EF4-FFF2-40B4-BE49-F238E27FC236}">
                <a16:creationId xmlns:a16="http://schemas.microsoft.com/office/drawing/2014/main" id="{A83884A9-CBD0-4C0E-BD19-18CCA6EAC818}"/>
              </a:ext>
            </a:extLst>
          </p:cNvPr>
          <p:cNvSpPr/>
          <p:nvPr/>
        </p:nvSpPr>
        <p:spPr>
          <a:xfrm>
            <a:off x="1370674" y="5734305"/>
            <a:ext cx="1419511" cy="646331"/>
          </a:xfrm>
          <a:prstGeom prst="rect">
            <a:avLst/>
          </a:prstGeom>
        </p:spPr>
        <p:txBody>
          <a:bodyPr wrap="square">
            <a:spAutoFit/>
          </a:bodyPr>
          <a:lstStyle/>
          <a:p>
            <a:pPr algn="ctr"/>
            <a:r>
              <a:rPr lang="en-US" altLang="ko-KR" b="1" dirty="0">
                <a:latin typeface="Calibri" panose="020F0502020204030204" pitchFamily="34" charset="0"/>
                <a:cs typeface="Calibri" panose="020F0502020204030204" pitchFamily="34" charset="0"/>
              </a:rPr>
              <a:t>Vocabulary </a:t>
            </a:r>
          </a:p>
          <a:p>
            <a:pPr algn="ctr"/>
            <a:r>
              <a:rPr lang="en-US" altLang="ko-KR" b="1" dirty="0">
                <a:latin typeface="Calibri" panose="020F0502020204030204" pitchFamily="34" charset="0"/>
                <a:cs typeface="Calibri" panose="020F0502020204030204" pitchFamily="34" charset="0"/>
              </a:rPr>
              <a:t>matrix</a:t>
            </a:r>
            <a:endParaRPr lang="ko-KR" altLang="en-US" b="1" dirty="0">
              <a:latin typeface="Calibri" panose="020F0502020204030204" pitchFamily="34" charset="0"/>
              <a:cs typeface="Calibri" panose="020F0502020204030204" pitchFamily="34" charset="0"/>
            </a:endParaRPr>
          </a:p>
        </p:txBody>
      </p:sp>
      <p:sp>
        <p:nvSpPr>
          <p:cNvPr id="14" name="Arrow: U-Turn 13">
            <a:extLst>
              <a:ext uri="{FF2B5EF4-FFF2-40B4-BE49-F238E27FC236}">
                <a16:creationId xmlns:a16="http://schemas.microsoft.com/office/drawing/2014/main" id="{4C1897FE-A3F5-4BA6-A33F-355249B2C3FE}"/>
              </a:ext>
            </a:extLst>
          </p:cNvPr>
          <p:cNvSpPr/>
          <p:nvPr/>
        </p:nvSpPr>
        <p:spPr>
          <a:xfrm flipH="1">
            <a:off x="1909960" y="3562629"/>
            <a:ext cx="7822143" cy="951741"/>
          </a:xfrm>
          <a:prstGeom prst="uturnArrow">
            <a:avLst>
              <a:gd name="adj1" fmla="val 17673"/>
              <a:gd name="adj2" fmla="val 20997"/>
              <a:gd name="adj3" fmla="val 33862"/>
              <a:gd name="adj4" fmla="val 0"/>
              <a:gd name="adj5" fmla="val 67547"/>
            </a:avLst>
          </a:prstGeom>
          <a:solidFill>
            <a:srgbClr val="485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직사각형 14">
            <a:extLst>
              <a:ext uri="{FF2B5EF4-FFF2-40B4-BE49-F238E27FC236}">
                <a16:creationId xmlns:a16="http://schemas.microsoft.com/office/drawing/2014/main" id="{034FD2AA-55F7-4B1B-A06F-CF53F48BBF11}"/>
              </a:ext>
            </a:extLst>
          </p:cNvPr>
          <p:cNvSpPr/>
          <p:nvPr/>
        </p:nvSpPr>
        <p:spPr>
          <a:xfrm>
            <a:off x="3952476" y="5368104"/>
            <a:ext cx="1471332" cy="646331"/>
          </a:xfrm>
          <a:prstGeom prst="rect">
            <a:avLst/>
          </a:prstGeom>
        </p:spPr>
        <p:txBody>
          <a:bodyPr wrap="square">
            <a:spAutoFit/>
          </a:bodyPr>
          <a:lstStyle/>
          <a:p>
            <a:pPr algn="ctr"/>
            <a:r>
              <a:rPr lang="en-US" altLang="ko-KR" b="1" dirty="0">
                <a:latin typeface="Calibri" panose="020F0502020204030204" pitchFamily="34" charset="0"/>
                <a:cs typeface="Calibri" panose="020F0502020204030204" pitchFamily="34" charset="0"/>
              </a:rPr>
              <a:t>2</a:t>
            </a:r>
            <a:r>
              <a:rPr lang="en-US" altLang="ko-KR" b="1" baseline="30000" dirty="0">
                <a:latin typeface="Calibri" panose="020F0502020204030204" pitchFamily="34" charset="0"/>
                <a:cs typeface="Calibri" panose="020F0502020204030204" pitchFamily="34" charset="0"/>
              </a:rPr>
              <a:t>nd</a:t>
            </a:r>
            <a:r>
              <a:rPr lang="en-US" altLang="ko-KR" b="1" dirty="0">
                <a:latin typeface="Calibri" panose="020F0502020204030204" pitchFamily="34" charset="0"/>
                <a:cs typeface="Calibri" panose="020F0502020204030204" pitchFamily="34" charset="0"/>
              </a:rPr>
              <a:t> mode </a:t>
            </a:r>
          </a:p>
          <a:p>
            <a:pPr algn="ctr"/>
            <a:r>
              <a:rPr lang="en-US" altLang="ko-KR" b="1" dirty="0">
                <a:latin typeface="Calibri" panose="020F0502020204030204" pitchFamily="34" charset="0"/>
                <a:cs typeface="Calibri" panose="020F0502020204030204" pitchFamily="34" charset="0"/>
              </a:rPr>
              <a:t>factor matrix</a:t>
            </a:r>
          </a:p>
        </p:txBody>
      </p:sp>
      <p:sp>
        <p:nvSpPr>
          <p:cNvPr id="36" name="직사각형 35">
            <a:extLst>
              <a:ext uri="{FF2B5EF4-FFF2-40B4-BE49-F238E27FC236}">
                <a16:creationId xmlns:a16="http://schemas.microsoft.com/office/drawing/2014/main" id="{F5AC4AF5-2FF5-4B66-BD54-D0C51C2F613A}"/>
              </a:ext>
            </a:extLst>
          </p:cNvPr>
          <p:cNvSpPr/>
          <p:nvPr/>
        </p:nvSpPr>
        <p:spPr>
          <a:xfrm>
            <a:off x="6703468" y="5368104"/>
            <a:ext cx="1471332" cy="646331"/>
          </a:xfrm>
          <a:prstGeom prst="rect">
            <a:avLst/>
          </a:prstGeom>
        </p:spPr>
        <p:txBody>
          <a:bodyPr wrap="square">
            <a:spAutoFit/>
          </a:bodyPr>
          <a:lstStyle/>
          <a:p>
            <a:pPr algn="ctr"/>
            <a:r>
              <a:rPr lang="en-US" altLang="ko-KR" b="1" dirty="0">
                <a:latin typeface="Calibri" panose="020F0502020204030204" pitchFamily="34" charset="0"/>
                <a:cs typeface="Calibri" panose="020F0502020204030204" pitchFamily="34" charset="0"/>
              </a:rPr>
              <a:t>3</a:t>
            </a:r>
            <a:r>
              <a:rPr lang="en-US" altLang="ko-KR" b="1" baseline="30000" dirty="0">
                <a:latin typeface="Calibri" panose="020F0502020204030204" pitchFamily="34" charset="0"/>
                <a:cs typeface="Calibri" panose="020F0502020204030204" pitchFamily="34" charset="0"/>
              </a:rPr>
              <a:t>rd</a:t>
            </a:r>
            <a:r>
              <a:rPr lang="en-US" altLang="ko-KR" b="1" dirty="0">
                <a:latin typeface="Calibri" panose="020F0502020204030204" pitchFamily="34" charset="0"/>
                <a:cs typeface="Calibri" panose="020F0502020204030204" pitchFamily="34" charset="0"/>
              </a:rPr>
              <a:t> mode </a:t>
            </a:r>
          </a:p>
          <a:p>
            <a:pPr algn="ctr"/>
            <a:r>
              <a:rPr lang="en-US" altLang="ko-KR" b="1" dirty="0">
                <a:latin typeface="Calibri" panose="020F0502020204030204" pitchFamily="34" charset="0"/>
                <a:cs typeface="Calibri" panose="020F0502020204030204" pitchFamily="34" charset="0"/>
              </a:rPr>
              <a:t>factor matrix</a:t>
            </a:r>
          </a:p>
        </p:txBody>
      </p:sp>
      <p:sp>
        <p:nvSpPr>
          <p:cNvPr id="40" name="직사각형 39">
            <a:extLst>
              <a:ext uri="{FF2B5EF4-FFF2-40B4-BE49-F238E27FC236}">
                <a16:creationId xmlns:a16="http://schemas.microsoft.com/office/drawing/2014/main" id="{42BE5DF4-032D-4B6F-A6CE-E349AFFC191F}"/>
              </a:ext>
            </a:extLst>
          </p:cNvPr>
          <p:cNvSpPr/>
          <p:nvPr/>
        </p:nvSpPr>
        <p:spPr>
          <a:xfrm>
            <a:off x="8892214" y="5506603"/>
            <a:ext cx="1471332" cy="369332"/>
          </a:xfrm>
          <a:prstGeom prst="rect">
            <a:avLst/>
          </a:prstGeom>
        </p:spPr>
        <p:txBody>
          <a:bodyPr wrap="square">
            <a:spAutoFit/>
          </a:bodyPr>
          <a:lstStyle/>
          <a:p>
            <a:pPr algn="ctr"/>
            <a:r>
              <a:rPr lang="en-US" altLang="ko-KR" b="1" dirty="0">
                <a:latin typeface="Calibri" panose="020F0502020204030204" pitchFamily="34" charset="0"/>
                <a:cs typeface="Calibri" panose="020F0502020204030204" pitchFamily="34" charset="0"/>
              </a:rPr>
              <a:t>Core tensor</a:t>
            </a:r>
          </a:p>
        </p:txBody>
      </p:sp>
    </p:spTree>
    <p:extLst>
      <p:ext uri="{BB962C8B-B14F-4D97-AF65-F5344CB8AC3E}">
        <p14:creationId xmlns:p14="http://schemas.microsoft.com/office/powerpoint/2010/main" val="392278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6B38CB-C7CA-42FB-BB79-44E180F0764B}"/>
              </a:ext>
            </a:extLst>
          </p:cNvPr>
          <p:cNvSpPr>
            <a:spLocks noGrp="1"/>
          </p:cNvSpPr>
          <p:nvPr>
            <p:ph type="title"/>
          </p:nvPr>
        </p:nvSpPr>
        <p:spPr/>
        <p:txBody>
          <a:bodyPr/>
          <a:lstStyle/>
          <a:p>
            <a:r>
              <a:rPr lang="en-US" altLang="ko-KR" dirty="0"/>
              <a:t>A3. Sparse design</a:t>
            </a:r>
            <a:endParaRPr lang="ko-KR" altLang="en-US" dirty="0"/>
          </a:p>
        </p:txBody>
      </p:sp>
      <p:sp>
        <p:nvSpPr>
          <p:cNvPr id="3" name="내용 개체 틀 2">
            <a:extLst>
              <a:ext uri="{FF2B5EF4-FFF2-40B4-BE49-F238E27FC236}">
                <a16:creationId xmlns:a16="http://schemas.microsoft.com/office/drawing/2014/main" id="{F49F78DF-71E9-4539-A132-A7E98B0FEC4C}"/>
              </a:ext>
            </a:extLst>
          </p:cNvPr>
          <p:cNvSpPr>
            <a:spLocks noGrp="1"/>
          </p:cNvSpPr>
          <p:nvPr>
            <p:ph idx="1"/>
          </p:nvPr>
        </p:nvSpPr>
        <p:spPr>
          <a:xfrm>
            <a:off x="276397" y="1188720"/>
            <a:ext cx="11639203" cy="2560740"/>
          </a:xfrm>
        </p:spPr>
        <p:txBody>
          <a:bodyPr>
            <a:normAutofit/>
          </a:bodyPr>
          <a:lstStyle/>
          <a:p>
            <a:pPr marL="0" indent="0">
              <a:buNone/>
            </a:pPr>
            <a:r>
              <a:rPr lang="en-US" altLang="ko-KR" b="1" dirty="0">
                <a:solidFill>
                  <a:srgbClr val="485190"/>
                </a:solidFill>
              </a:rPr>
              <a:t>Exploit</a:t>
            </a:r>
            <a:r>
              <a:rPr lang="en-US" altLang="ko-KR" dirty="0"/>
              <a:t> the </a:t>
            </a:r>
            <a:r>
              <a:rPr lang="en-US" altLang="ko-KR" b="1" dirty="0">
                <a:solidFill>
                  <a:srgbClr val="485190"/>
                </a:solidFill>
              </a:rPr>
              <a:t>sparsity</a:t>
            </a:r>
            <a:r>
              <a:rPr lang="en-US" altLang="ko-KR" dirty="0"/>
              <a:t> of sparse tensors for the efficient computation.</a:t>
            </a:r>
          </a:p>
          <a:p>
            <a:pPr marL="0" indent="0">
              <a:buNone/>
            </a:pPr>
            <a:r>
              <a:rPr lang="en-US" altLang="ko-KR" dirty="0"/>
              <a:t>E.g.) complexity of loss computation in Light-IT: </a:t>
            </a:r>
          </a:p>
          <a:p>
            <a:pPr lvl="1"/>
            <a:r>
              <a:rPr lang="en-US" altLang="ko-KR" dirty="0"/>
              <a:t>Naïve computation </a:t>
            </a:r>
            <a:r>
              <a:rPr lang="en-US" altLang="ko-KR" b="1" dirty="0"/>
              <a:t>∝ all entry count.</a:t>
            </a:r>
          </a:p>
          <a:p>
            <a:pPr lvl="1"/>
            <a:r>
              <a:rPr lang="en-US" altLang="ko-KR" dirty="0"/>
              <a:t>Efficient computation </a:t>
            </a:r>
            <a:r>
              <a:rPr lang="en-US" altLang="ko-KR" b="1" dirty="0"/>
              <a:t>∝ non-zero entry count</a:t>
            </a:r>
            <a:r>
              <a:rPr lang="en-US" altLang="ko-KR" dirty="0"/>
              <a:t>.</a:t>
            </a:r>
          </a:p>
          <a:p>
            <a:pPr lvl="1"/>
            <a:r>
              <a:rPr lang="en-US" altLang="ko-KR" b="1" dirty="0"/>
              <a:t>Key idea: </a:t>
            </a:r>
            <a:r>
              <a:rPr lang="en-US" altLang="ko-KR" dirty="0"/>
              <a:t>compute the losses for zero entries efficiently in a closed form</a:t>
            </a:r>
          </a:p>
        </p:txBody>
      </p:sp>
      <p:sp>
        <p:nvSpPr>
          <p:cNvPr id="4" name="슬라이드 번호 개체 틀 3">
            <a:extLst>
              <a:ext uri="{FF2B5EF4-FFF2-40B4-BE49-F238E27FC236}">
                <a16:creationId xmlns:a16="http://schemas.microsoft.com/office/drawing/2014/main" id="{8C349F6A-FB58-4E25-8366-9638AA6085AA}"/>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19</a:t>
            </a:fld>
            <a:endParaRPr lang="ko-KR" altLang="en-US"/>
          </a:p>
        </p:txBody>
      </p:sp>
      <p:pic>
        <p:nvPicPr>
          <p:cNvPr id="7" name="그림 6">
            <a:extLst>
              <a:ext uri="{FF2B5EF4-FFF2-40B4-BE49-F238E27FC236}">
                <a16:creationId xmlns:a16="http://schemas.microsoft.com/office/drawing/2014/main" id="{4F45BCF9-0C47-450F-B649-CC10FFC61BC8}"/>
              </a:ext>
            </a:extLst>
          </p:cNvPr>
          <p:cNvPicPr>
            <a:picLocks noChangeAspect="1"/>
          </p:cNvPicPr>
          <p:nvPr/>
        </p:nvPicPr>
        <p:blipFill>
          <a:blip r:embed="rId3"/>
          <a:stretch>
            <a:fillRect/>
          </a:stretch>
        </p:blipFill>
        <p:spPr>
          <a:xfrm>
            <a:off x="1404054" y="4420374"/>
            <a:ext cx="891540" cy="891540"/>
          </a:xfrm>
          <a:prstGeom prst="rect">
            <a:avLst/>
          </a:prstGeom>
        </p:spPr>
      </p:pic>
      <p:sp>
        <p:nvSpPr>
          <p:cNvPr id="9" name="직사각형 8">
            <a:extLst>
              <a:ext uri="{FF2B5EF4-FFF2-40B4-BE49-F238E27FC236}">
                <a16:creationId xmlns:a16="http://schemas.microsoft.com/office/drawing/2014/main" id="{A9F83793-3EFB-4F34-B19A-443CE9C79122}"/>
              </a:ext>
            </a:extLst>
          </p:cNvPr>
          <p:cNvSpPr/>
          <p:nvPr/>
        </p:nvSpPr>
        <p:spPr>
          <a:xfrm>
            <a:off x="2568974" y="4450646"/>
            <a:ext cx="1587422" cy="830997"/>
          </a:xfrm>
          <a:prstGeom prst="rect">
            <a:avLst/>
          </a:prstGeom>
        </p:spPr>
        <p:txBody>
          <a:bodyPr wrap="none">
            <a:spAutoFit/>
          </a:bodyPr>
          <a:lstStyle/>
          <a:p>
            <a:pPr algn="ctr"/>
            <a:r>
              <a:rPr lang="en-US" altLang="ko-KR" sz="2400" b="1" dirty="0">
                <a:latin typeface="Calibri" panose="020F0502020204030204" pitchFamily="34" charset="0"/>
                <a:cs typeface="Calibri" panose="020F0502020204030204" pitchFamily="34" charset="0"/>
              </a:rPr>
              <a:t>Time </a:t>
            </a:r>
          </a:p>
          <a:p>
            <a:pPr algn="ctr"/>
            <a:r>
              <a:rPr lang="en-US" altLang="ko-KR" sz="2400" b="1" dirty="0">
                <a:latin typeface="Calibri" panose="020F0502020204030204" pitchFamily="34" charset="0"/>
                <a:cs typeface="Calibri" panose="020F0502020204030204" pitchFamily="34" charset="0"/>
              </a:rPr>
              <a:t>complexity</a:t>
            </a:r>
            <a:endParaRPr lang="ko-KR" altLang="en-US" sz="24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직사각형 9">
                <a:extLst>
                  <a:ext uri="{FF2B5EF4-FFF2-40B4-BE49-F238E27FC236}">
                    <a16:creationId xmlns:a16="http://schemas.microsoft.com/office/drawing/2014/main" id="{2749A1D4-29FB-4EA9-B537-50EB72120DCD}"/>
                  </a:ext>
                </a:extLst>
              </p:cNvPr>
              <p:cNvSpPr/>
              <p:nvPr/>
            </p:nvSpPr>
            <p:spPr>
              <a:xfrm>
                <a:off x="4429776" y="4050536"/>
                <a:ext cx="1375698" cy="163121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ko-KR" sz="10000" b="1" i="1" dirty="0" smtClean="0">
                          <a:latin typeface="Cambria Math" panose="02040503050406030204" pitchFamily="18" charset="0"/>
                          <a:cs typeface="Calibri" panose="020F0502020204030204" pitchFamily="34" charset="0"/>
                        </a:rPr>
                        <m:t>∝</m:t>
                      </m:r>
                    </m:oMath>
                  </m:oMathPara>
                </a14:m>
                <a:endParaRPr lang="ko-KR" altLang="en-US" sz="10000" b="1" dirty="0">
                  <a:latin typeface="Calibri" panose="020F0502020204030204" pitchFamily="34" charset="0"/>
                  <a:cs typeface="Calibri" panose="020F0502020204030204" pitchFamily="34" charset="0"/>
                </a:endParaRPr>
              </a:p>
            </p:txBody>
          </p:sp>
        </mc:Choice>
        <mc:Fallback xmlns="">
          <p:sp>
            <p:nvSpPr>
              <p:cNvPr id="10" name="직사각형 9">
                <a:extLst>
                  <a:ext uri="{FF2B5EF4-FFF2-40B4-BE49-F238E27FC236}">
                    <a16:creationId xmlns:a16="http://schemas.microsoft.com/office/drawing/2014/main" id="{2749A1D4-29FB-4EA9-B537-50EB72120DCD}"/>
                  </a:ext>
                </a:extLst>
              </p:cNvPr>
              <p:cNvSpPr>
                <a:spLocks noRot="1" noChangeAspect="1" noMove="1" noResize="1" noEditPoints="1" noAdjustHandles="1" noChangeArrowheads="1" noChangeShapeType="1" noTextEdit="1"/>
              </p:cNvSpPr>
              <p:nvPr/>
            </p:nvSpPr>
            <p:spPr>
              <a:xfrm>
                <a:off x="4429776" y="4050536"/>
                <a:ext cx="1375698" cy="1631216"/>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14D72A1F-FBCD-4506-8756-C5A961F4E61C}"/>
                  </a:ext>
                </a:extLst>
              </p:cNvPr>
              <p:cNvSpPr/>
              <p:nvPr/>
            </p:nvSpPr>
            <p:spPr>
              <a:xfrm>
                <a:off x="8484227" y="4339722"/>
                <a:ext cx="2093364" cy="83099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cs typeface="Calibri" panose="020F0502020204030204" pitchFamily="34" charset="0"/>
                        </a:rPr>
                        <m:t># </m:t>
                      </m:r>
                      <m:r>
                        <a:rPr lang="en-US" altLang="ko-KR" sz="2400" b="1" i="1" smtClean="0">
                          <a:latin typeface="Cambria Math" panose="02040503050406030204" pitchFamily="18" charset="0"/>
                          <a:cs typeface="Calibri" panose="020F0502020204030204" pitchFamily="34" charset="0"/>
                        </a:rPr>
                        <m:t>𝑵𝒐𝒏𝒛𝒆𝒓𝒐</m:t>
                      </m:r>
                      <m:r>
                        <a:rPr lang="en-US" altLang="ko-KR" sz="2400" b="1" i="1" smtClean="0">
                          <a:latin typeface="Cambria Math" panose="02040503050406030204" pitchFamily="18" charset="0"/>
                          <a:cs typeface="Calibri" panose="020F0502020204030204" pitchFamily="34" charset="0"/>
                        </a:rPr>
                        <m:t> </m:t>
                      </m:r>
                    </m:oMath>
                  </m:oMathPara>
                </a14:m>
                <a:endParaRPr lang="en-US" altLang="ko-KR" sz="2400" b="1" i="1" dirty="0">
                  <a:latin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altLang="ko-KR" sz="2400" b="1" i="1" smtClean="0">
                          <a:latin typeface="Cambria Math" panose="02040503050406030204" pitchFamily="18" charset="0"/>
                          <a:cs typeface="Calibri" panose="020F0502020204030204" pitchFamily="34" charset="0"/>
                        </a:rPr>
                        <m:t>𝒆𝒏𝒕𝒓𝒊𝒆𝒔</m:t>
                      </m:r>
                    </m:oMath>
                  </m:oMathPara>
                </a14:m>
                <a:endParaRPr lang="ko-KR" altLang="en-US" sz="2400" b="1" dirty="0">
                  <a:latin typeface="Calibri" panose="020F0502020204030204" pitchFamily="34" charset="0"/>
                  <a:cs typeface="Calibri" panose="020F0502020204030204" pitchFamily="34" charset="0"/>
                </a:endParaRPr>
              </a:p>
            </p:txBody>
          </p:sp>
        </mc:Choice>
        <mc:Fallback xmlns="">
          <p:sp>
            <p:nvSpPr>
              <p:cNvPr id="11" name="직사각형 10">
                <a:extLst>
                  <a:ext uri="{FF2B5EF4-FFF2-40B4-BE49-F238E27FC236}">
                    <a16:creationId xmlns:a16="http://schemas.microsoft.com/office/drawing/2014/main" id="{14D72A1F-FBCD-4506-8756-C5A961F4E61C}"/>
                  </a:ext>
                </a:extLst>
              </p:cNvPr>
              <p:cNvSpPr>
                <a:spLocks noRot="1" noChangeAspect="1" noMove="1" noResize="1" noEditPoints="1" noAdjustHandles="1" noChangeArrowheads="1" noChangeShapeType="1" noTextEdit="1"/>
              </p:cNvSpPr>
              <p:nvPr/>
            </p:nvSpPr>
            <p:spPr>
              <a:xfrm>
                <a:off x="8484227" y="4339722"/>
                <a:ext cx="2093364" cy="830997"/>
              </a:xfrm>
              <a:prstGeom prst="rect">
                <a:avLst/>
              </a:prstGeom>
              <a:blipFill>
                <a:blip r:embed="rId5"/>
                <a:stretch>
                  <a:fillRect/>
                </a:stretch>
              </a:blipFill>
            </p:spPr>
            <p:txBody>
              <a:bodyPr/>
              <a:lstStyle/>
              <a:p>
                <a:r>
                  <a:rPr lang="ko-KR" altLang="en-US">
                    <a:noFill/>
                  </a:rPr>
                  <a:t> </a:t>
                </a:r>
              </a:p>
            </p:txBody>
          </p:sp>
        </mc:Fallback>
      </mc:AlternateContent>
      <p:grpSp>
        <p:nvGrpSpPr>
          <p:cNvPr id="12" name="그룹 11">
            <a:extLst>
              <a:ext uri="{FF2B5EF4-FFF2-40B4-BE49-F238E27FC236}">
                <a16:creationId xmlns:a16="http://schemas.microsoft.com/office/drawing/2014/main" id="{CD66E145-4BA7-41CC-A685-71D6F67F2505}"/>
              </a:ext>
            </a:extLst>
          </p:cNvPr>
          <p:cNvGrpSpPr/>
          <p:nvPr/>
        </p:nvGrpSpPr>
        <p:grpSpPr>
          <a:xfrm>
            <a:off x="6078854" y="3659081"/>
            <a:ext cx="2405373" cy="2414127"/>
            <a:chOff x="772754" y="2221530"/>
            <a:chExt cx="2405373" cy="2414127"/>
          </a:xfrm>
        </p:grpSpPr>
        <p:sp>
          <p:nvSpPr>
            <p:cNvPr id="13" name="직사각형 12">
              <a:extLst>
                <a:ext uri="{FF2B5EF4-FFF2-40B4-BE49-F238E27FC236}">
                  <a16:creationId xmlns:a16="http://schemas.microsoft.com/office/drawing/2014/main" id="{2E86831D-DF74-4AF3-A5B7-D031BDB31CCA}"/>
                </a:ext>
              </a:extLst>
            </p:cNvPr>
            <p:cNvSpPr/>
            <p:nvPr/>
          </p:nvSpPr>
          <p:spPr>
            <a:xfrm>
              <a:off x="1473932" y="2221530"/>
              <a:ext cx="1704195" cy="86114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02839969-0ABB-4ED9-9B30-4446A6054DB7}"/>
                </a:ext>
              </a:extLst>
            </p:cNvPr>
            <p:cNvSpPr/>
            <p:nvPr/>
          </p:nvSpPr>
          <p:spPr>
            <a:xfrm>
              <a:off x="1121220" y="2497903"/>
              <a:ext cx="1708441" cy="2137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0C9A35B2-2325-49F8-8603-0F3246E7BC28}"/>
                </a:ext>
              </a:extLst>
            </p:cNvPr>
            <p:cNvSpPr/>
            <p:nvPr/>
          </p:nvSpPr>
          <p:spPr>
            <a:xfrm>
              <a:off x="772754" y="2810274"/>
              <a:ext cx="1708441" cy="12863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직사각형 15">
            <a:extLst>
              <a:ext uri="{FF2B5EF4-FFF2-40B4-BE49-F238E27FC236}">
                <a16:creationId xmlns:a16="http://schemas.microsoft.com/office/drawing/2014/main" id="{A9BC9079-8F14-4F54-92C9-787F96941F36}"/>
              </a:ext>
            </a:extLst>
          </p:cNvPr>
          <p:cNvSpPr/>
          <p:nvPr/>
        </p:nvSpPr>
        <p:spPr>
          <a:xfrm>
            <a:off x="6412809" y="4528736"/>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E4522DFC-59EF-4631-8A9F-B04ED27A5F16}"/>
              </a:ext>
            </a:extLst>
          </p:cNvPr>
          <p:cNvSpPr/>
          <p:nvPr/>
        </p:nvSpPr>
        <p:spPr>
          <a:xfrm>
            <a:off x="7026822" y="4918719"/>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D76AC396-6C5D-4725-AFDC-F75C1C1A4D54}"/>
              </a:ext>
            </a:extLst>
          </p:cNvPr>
          <p:cNvSpPr/>
          <p:nvPr/>
        </p:nvSpPr>
        <p:spPr>
          <a:xfrm>
            <a:off x="7535295" y="4279525"/>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094AA4FA-9EEF-4416-949B-F3F45870AF40}"/>
              </a:ext>
            </a:extLst>
          </p:cNvPr>
          <p:cNvSpPr/>
          <p:nvPr/>
        </p:nvSpPr>
        <p:spPr>
          <a:xfrm>
            <a:off x="7018830" y="5791843"/>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7DE15541-D304-4E50-B01F-172298FDA753}"/>
              </a:ext>
            </a:extLst>
          </p:cNvPr>
          <p:cNvSpPr/>
          <p:nvPr/>
        </p:nvSpPr>
        <p:spPr>
          <a:xfrm>
            <a:off x="7789531" y="4832601"/>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676F6509-C6D2-4722-AC6D-EAB1B4478D6E}"/>
              </a:ext>
            </a:extLst>
          </p:cNvPr>
          <p:cNvSpPr/>
          <p:nvPr/>
        </p:nvSpPr>
        <p:spPr>
          <a:xfrm>
            <a:off x="7506129" y="3658296"/>
            <a:ext cx="252000" cy="25200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7888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1BFB3F-8C32-49C7-9DD3-D64F92B5477E}"/>
              </a:ext>
            </a:extLst>
          </p:cNvPr>
          <p:cNvSpPr>
            <a:spLocks noGrp="1"/>
          </p:cNvSpPr>
          <p:nvPr>
            <p:ph type="title"/>
          </p:nvPr>
        </p:nvSpPr>
        <p:spPr/>
        <p:txBody>
          <a:bodyPr/>
          <a:lstStyle/>
          <a:p>
            <a:r>
              <a:rPr lang="en-US" altLang="ko-KR" dirty="0"/>
              <a:t>Tensor</a:t>
            </a:r>
            <a:endParaRPr lang="ko-KR" altLang="en-US" dirty="0"/>
          </a:p>
        </p:txBody>
      </p:sp>
      <p:sp>
        <p:nvSpPr>
          <p:cNvPr id="3" name="내용 개체 틀 2">
            <a:extLst>
              <a:ext uri="{FF2B5EF4-FFF2-40B4-BE49-F238E27FC236}">
                <a16:creationId xmlns:a16="http://schemas.microsoft.com/office/drawing/2014/main" id="{3C9EDEC9-1E3E-4606-8F9A-883DDFDFA725}"/>
              </a:ext>
            </a:extLst>
          </p:cNvPr>
          <p:cNvSpPr>
            <a:spLocks noGrp="1"/>
          </p:cNvSpPr>
          <p:nvPr>
            <p:ph idx="1"/>
          </p:nvPr>
        </p:nvSpPr>
        <p:spPr/>
        <p:txBody>
          <a:bodyPr/>
          <a:lstStyle/>
          <a:p>
            <a:pPr marL="0" indent="0">
              <a:buNone/>
            </a:pPr>
            <a:r>
              <a:rPr lang="en-US" altLang="ko-KR" dirty="0"/>
              <a:t>A</a:t>
            </a:r>
            <a:r>
              <a:rPr lang="en-US" altLang="ko-KR" b="1" dirty="0">
                <a:solidFill>
                  <a:srgbClr val="485190"/>
                </a:solidFill>
              </a:rPr>
              <a:t> (regular) tensor</a:t>
            </a:r>
            <a:r>
              <a:rPr lang="en-US" altLang="ko-KR" dirty="0"/>
              <a:t> is a </a:t>
            </a:r>
            <a:r>
              <a:rPr lang="en-US" altLang="ko-KR" b="1" dirty="0">
                <a:solidFill>
                  <a:srgbClr val="485190"/>
                </a:solidFill>
              </a:rPr>
              <a:t>multi-dimensional</a:t>
            </a:r>
            <a:r>
              <a:rPr lang="en-US" altLang="ko-KR" dirty="0"/>
              <a:t> array.</a:t>
            </a:r>
          </a:p>
          <a:p>
            <a:r>
              <a:rPr lang="en-US" altLang="ko-KR" dirty="0"/>
              <a:t>In this work, we assume tensors of real values.</a:t>
            </a:r>
          </a:p>
        </p:txBody>
      </p:sp>
      <p:grpSp>
        <p:nvGrpSpPr>
          <p:cNvPr id="29" name="그룹 28">
            <a:extLst>
              <a:ext uri="{FF2B5EF4-FFF2-40B4-BE49-F238E27FC236}">
                <a16:creationId xmlns:a16="http://schemas.microsoft.com/office/drawing/2014/main" id="{9D5321CA-F653-4B79-AEC8-6FC984198DDE}"/>
              </a:ext>
            </a:extLst>
          </p:cNvPr>
          <p:cNvGrpSpPr/>
          <p:nvPr/>
        </p:nvGrpSpPr>
        <p:grpSpPr>
          <a:xfrm>
            <a:off x="2194737" y="2969099"/>
            <a:ext cx="540000" cy="1620000"/>
            <a:chOff x="1566530" y="2522177"/>
            <a:chExt cx="540000" cy="1620000"/>
          </a:xfrm>
          <a:solidFill>
            <a:srgbClr val="FFC000"/>
          </a:solidFill>
        </p:grpSpPr>
        <p:sp>
          <p:nvSpPr>
            <p:cNvPr id="30" name="직사각형 29">
              <a:extLst>
                <a:ext uri="{FF2B5EF4-FFF2-40B4-BE49-F238E27FC236}">
                  <a16:creationId xmlns:a16="http://schemas.microsoft.com/office/drawing/2014/main" id="{BF608DC1-FA12-4D75-95B1-485889889E15}"/>
                </a:ext>
              </a:extLst>
            </p:cNvPr>
            <p:cNvSpPr/>
            <p:nvPr/>
          </p:nvSpPr>
          <p:spPr>
            <a:xfrm>
              <a:off x="1566530" y="252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a:t>
              </a:r>
              <a:endParaRPr lang="ko-KR" altLang="en-US" sz="2400" b="1" dirty="0">
                <a:latin typeface="Calibri" panose="020F0502020204030204" pitchFamily="34" charset="0"/>
                <a:cs typeface="Calibri" panose="020F0502020204030204" pitchFamily="34" charset="0"/>
              </a:endParaRPr>
            </a:p>
          </p:txBody>
        </p:sp>
        <p:sp>
          <p:nvSpPr>
            <p:cNvPr id="33" name="직사각형 32">
              <a:extLst>
                <a:ext uri="{FF2B5EF4-FFF2-40B4-BE49-F238E27FC236}">
                  <a16:creationId xmlns:a16="http://schemas.microsoft.com/office/drawing/2014/main" id="{0BE4B14B-A6BD-4725-829E-A5DB0F418F9A}"/>
                </a:ext>
              </a:extLst>
            </p:cNvPr>
            <p:cNvSpPr/>
            <p:nvPr/>
          </p:nvSpPr>
          <p:spPr>
            <a:xfrm>
              <a:off x="1566530" y="306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19</a:t>
              </a:r>
              <a:endParaRPr lang="ko-KR" altLang="en-US" sz="2400" b="1" dirty="0">
                <a:latin typeface="Calibri" panose="020F0502020204030204" pitchFamily="34" charset="0"/>
                <a:cs typeface="Calibri" panose="020F0502020204030204" pitchFamily="34" charset="0"/>
              </a:endParaRPr>
            </a:p>
          </p:txBody>
        </p:sp>
        <p:sp>
          <p:nvSpPr>
            <p:cNvPr id="34" name="직사각형 33">
              <a:extLst>
                <a:ext uri="{FF2B5EF4-FFF2-40B4-BE49-F238E27FC236}">
                  <a16:creationId xmlns:a16="http://schemas.microsoft.com/office/drawing/2014/main" id="{E9F77E5E-34EE-49AF-BE3A-EBDB49BFC1D5}"/>
                </a:ext>
              </a:extLst>
            </p:cNvPr>
            <p:cNvSpPr/>
            <p:nvPr/>
          </p:nvSpPr>
          <p:spPr>
            <a:xfrm>
              <a:off x="1566530" y="360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4</a:t>
              </a:r>
              <a:endParaRPr lang="ko-KR" altLang="en-US" sz="2400" b="1" dirty="0">
                <a:latin typeface="Calibri" panose="020F0502020204030204" pitchFamily="34" charset="0"/>
                <a:cs typeface="Calibri" panose="020F0502020204030204" pitchFamily="34" charset="0"/>
              </a:endParaRPr>
            </a:p>
          </p:txBody>
        </p:sp>
      </p:grpSp>
      <p:sp>
        <p:nvSpPr>
          <p:cNvPr id="35" name="TextBox 34">
            <a:extLst>
              <a:ext uri="{FF2B5EF4-FFF2-40B4-BE49-F238E27FC236}">
                <a16:creationId xmlns:a16="http://schemas.microsoft.com/office/drawing/2014/main" id="{3107430C-8D0D-453D-B212-5FDC5DFD8417}"/>
              </a:ext>
            </a:extLst>
          </p:cNvPr>
          <p:cNvSpPr txBox="1"/>
          <p:nvPr/>
        </p:nvSpPr>
        <p:spPr>
          <a:xfrm>
            <a:off x="1347509" y="4898266"/>
            <a:ext cx="2234455" cy="830997"/>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Vector</a:t>
            </a:r>
          </a:p>
          <a:p>
            <a:pPr algn="ctr"/>
            <a:r>
              <a:rPr lang="en-US" altLang="ko-KR" sz="2400" b="1" dirty="0">
                <a:latin typeface="Calibri" panose="020F0502020204030204" pitchFamily="34" charset="0"/>
                <a:cs typeface="Calibri" panose="020F0502020204030204" pitchFamily="34" charset="0"/>
              </a:rPr>
              <a:t>(1-order tensor)</a:t>
            </a:r>
            <a:endParaRPr lang="ko-KR" altLang="en-US" sz="2400" b="1" dirty="0">
              <a:latin typeface="Calibri" panose="020F0502020204030204" pitchFamily="34" charset="0"/>
              <a:cs typeface="Calibri" panose="020F0502020204030204" pitchFamily="34" charset="0"/>
            </a:endParaRPr>
          </a:p>
        </p:txBody>
      </p:sp>
      <p:grpSp>
        <p:nvGrpSpPr>
          <p:cNvPr id="37" name="그룹 36">
            <a:extLst>
              <a:ext uri="{FF2B5EF4-FFF2-40B4-BE49-F238E27FC236}">
                <a16:creationId xmlns:a16="http://schemas.microsoft.com/office/drawing/2014/main" id="{841AA539-C8C3-41D7-92B5-94037BC1DFEC}"/>
              </a:ext>
            </a:extLst>
          </p:cNvPr>
          <p:cNvGrpSpPr/>
          <p:nvPr/>
        </p:nvGrpSpPr>
        <p:grpSpPr>
          <a:xfrm>
            <a:off x="4567704" y="2969099"/>
            <a:ext cx="1620000" cy="1620000"/>
            <a:chOff x="4645010" y="2872697"/>
            <a:chExt cx="1620000" cy="1620000"/>
          </a:xfrm>
          <a:solidFill>
            <a:srgbClr val="FFC000"/>
          </a:solidFill>
        </p:grpSpPr>
        <p:grpSp>
          <p:nvGrpSpPr>
            <p:cNvPr id="38" name="그룹 37">
              <a:extLst>
                <a:ext uri="{FF2B5EF4-FFF2-40B4-BE49-F238E27FC236}">
                  <a16:creationId xmlns:a16="http://schemas.microsoft.com/office/drawing/2014/main" id="{F5CB0C3A-8645-42BC-8B5D-7E8E075A103D}"/>
                </a:ext>
              </a:extLst>
            </p:cNvPr>
            <p:cNvGrpSpPr/>
            <p:nvPr/>
          </p:nvGrpSpPr>
          <p:grpSpPr>
            <a:xfrm>
              <a:off x="4645010" y="2872697"/>
              <a:ext cx="540000" cy="1620000"/>
              <a:chOff x="1566530" y="2522177"/>
              <a:chExt cx="540000" cy="1620000"/>
            </a:xfrm>
            <a:grpFill/>
          </p:grpSpPr>
          <p:sp>
            <p:nvSpPr>
              <p:cNvPr id="50" name="직사각형 49">
                <a:extLst>
                  <a:ext uri="{FF2B5EF4-FFF2-40B4-BE49-F238E27FC236}">
                    <a16:creationId xmlns:a16="http://schemas.microsoft.com/office/drawing/2014/main" id="{0C368D96-870C-48DE-84E2-05FF257AF990}"/>
                  </a:ext>
                </a:extLst>
              </p:cNvPr>
              <p:cNvSpPr/>
              <p:nvPr/>
            </p:nvSpPr>
            <p:spPr>
              <a:xfrm>
                <a:off x="1566530" y="252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a:t>
                </a:r>
                <a:endParaRPr lang="ko-KR" altLang="en-US" sz="2400" b="1" dirty="0">
                  <a:latin typeface="Calibri" panose="020F0502020204030204" pitchFamily="34" charset="0"/>
                  <a:cs typeface="Calibri" panose="020F0502020204030204" pitchFamily="34" charset="0"/>
                </a:endParaRPr>
              </a:p>
            </p:txBody>
          </p:sp>
          <p:sp>
            <p:nvSpPr>
              <p:cNvPr id="51" name="직사각형 50">
                <a:extLst>
                  <a:ext uri="{FF2B5EF4-FFF2-40B4-BE49-F238E27FC236}">
                    <a16:creationId xmlns:a16="http://schemas.microsoft.com/office/drawing/2014/main" id="{26BEABD1-13C8-4DD7-9C16-51E6F355C142}"/>
                  </a:ext>
                </a:extLst>
              </p:cNvPr>
              <p:cNvSpPr/>
              <p:nvPr/>
            </p:nvSpPr>
            <p:spPr>
              <a:xfrm>
                <a:off x="1566530" y="306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19</a:t>
                </a:r>
                <a:endParaRPr lang="ko-KR" altLang="en-US" sz="2400" b="1" dirty="0">
                  <a:latin typeface="Calibri" panose="020F0502020204030204" pitchFamily="34" charset="0"/>
                  <a:cs typeface="Calibri" panose="020F0502020204030204" pitchFamily="34" charset="0"/>
                </a:endParaRPr>
              </a:p>
            </p:txBody>
          </p:sp>
          <p:sp>
            <p:nvSpPr>
              <p:cNvPr id="52" name="직사각형 51">
                <a:extLst>
                  <a:ext uri="{FF2B5EF4-FFF2-40B4-BE49-F238E27FC236}">
                    <a16:creationId xmlns:a16="http://schemas.microsoft.com/office/drawing/2014/main" id="{33499480-C903-4CBD-A5F5-AD3B75A00A26}"/>
                  </a:ext>
                </a:extLst>
              </p:cNvPr>
              <p:cNvSpPr/>
              <p:nvPr/>
            </p:nvSpPr>
            <p:spPr>
              <a:xfrm>
                <a:off x="1566530" y="360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4</a:t>
                </a:r>
                <a:endParaRPr lang="ko-KR" altLang="en-US" sz="2400" b="1" dirty="0">
                  <a:latin typeface="Calibri" panose="020F0502020204030204" pitchFamily="34" charset="0"/>
                  <a:cs typeface="Calibri" panose="020F0502020204030204" pitchFamily="34" charset="0"/>
                </a:endParaRPr>
              </a:p>
            </p:txBody>
          </p:sp>
        </p:grpSp>
        <p:grpSp>
          <p:nvGrpSpPr>
            <p:cNvPr id="42" name="그룹 41">
              <a:extLst>
                <a:ext uri="{FF2B5EF4-FFF2-40B4-BE49-F238E27FC236}">
                  <a16:creationId xmlns:a16="http://schemas.microsoft.com/office/drawing/2014/main" id="{864D1AD6-235D-4299-B1AF-7303987E0B07}"/>
                </a:ext>
              </a:extLst>
            </p:cNvPr>
            <p:cNvGrpSpPr/>
            <p:nvPr/>
          </p:nvGrpSpPr>
          <p:grpSpPr>
            <a:xfrm>
              <a:off x="5185010" y="2872697"/>
              <a:ext cx="540000" cy="1620000"/>
              <a:chOff x="1566530" y="2522177"/>
              <a:chExt cx="540000" cy="1620000"/>
            </a:xfrm>
            <a:grpFill/>
          </p:grpSpPr>
          <p:sp>
            <p:nvSpPr>
              <p:cNvPr id="47" name="직사각형 46">
                <a:extLst>
                  <a:ext uri="{FF2B5EF4-FFF2-40B4-BE49-F238E27FC236}">
                    <a16:creationId xmlns:a16="http://schemas.microsoft.com/office/drawing/2014/main" id="{BB7664BD-21E5-4AD2-98B3-E663539658D3}"/>
                  </a:ext>
                </a:extLst>
              </p:cNvPr>
              <p:cNvSpPr/>
              <p:nvPr/>
            </p:nvSpPr>
            <p:spPr>
              <a:xfrm>
                <a:off x="1566530" y="252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7</a:t>
                </a:r>
                <a:endParaRPr lang="ko-KR" altLang="en-US" sz="2400" b="1" dirty="0">
                  <a:latin typeface="Calibri" panose="020F0502020204030204" pitchFamily="34" charset="0"/>
                  <a:cs typeface="Calibri" panose="020F0502020204030204" pitchFamily="34" charset="0"/>
                </a:endParaRPr>
              </a:p>
            </p:txBody>
          </p:sp>
          <p:sp>
            <p:nvSpPr>
              <p:cNvPr id="48" name="직사각형 47">
                <a:extLst>
                  <a:ext uri="{FF2B5EF4-FFF2-40B4-BE49-F238E27FC236}">
                    <a16:creationId xmlns:a16="http://schemas.microsoft.com/office/drawing/2014/main" id="{804CC42B-D8CF-4304-9282-450BBB679AEC}"/>
                  </a:ext>
                </a:extLst>
              </p:cNvPr>
              <p:cNvSpPr/>
              <p:nvPr/>
            </p:nvSpPr>
            <p:spPr>
              <a:xfrm>
                <a:off x="1566530" y="306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22</a:t>
                </a:r>
                <a:endParaRPr lang="ko-KR" altLang="en-US" sz="2400" b="1" dirty="0">
                  <a:latin typeface="Calibri" panose="020F0502020204030204" pitchFamily="34" charset="0"/>
                  <a:cs typeface="Calibri" panose="020F0502020204030204" pitchFamily="34" charset="0"/>
                </a:endParaRPr>
              </a:p>
            </p:txBody>
          </p:sp>
          <p:sp>
            <p:nvSpPr>
              <p:cNvPr id="49" name="직사각형 48">
                <a:extLst>
                  <a:ext uri="{FF2B5EF4-FFF2-40B4-BE49-F238E27FC236}">
                    <a16:creationId xmlns:a16="http://schemas.microsoft.com/office/drawing/2014/main" id="{66838573-3C90-4D7C-BF65-221841DC63F7}"/>
                  </a:ext>
                </a:extLst>
              </p:cNvPr>
              <p:cNvSpPr/>
              <p:nvPr/>
            </p:nvSpPr>
            <p:spPr>
              <a:xfrm>
                <a:off x="1566530" y="360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16</a:t>
                </a:r>
                <a:endParaRPr lang="ko-KR" altLang="en-US" sz="2400" b="1" dirty="0">
                  <a:latin typeface="Calibri" panose="020F0502020204030204" pitchFamily="34" charset="0"/>
                  <a:cs typeface="Calibri" panose="020F0502020204030204" pitchFamily="34" charset="0"/>
                </a:endParaRPr>
              </a:p>
            </p:txBody>
          </p:sp>
        </p:grpSp>
        <p:grpSp>
          <p:nvGrpSpPr>
            <p:cNvPr id="43" name="그룹 42">
              <a:extLst>
                <a:ext uri="{FF2B5EF4-FFF2-40B4-BE49-F238E27FC236}">
                  <a16:creationId xmlns:a16="http://schemas.microsoft.com/office/drawing/2014/main" id="{E9AC01F5-F184-4BD0-B503-20968460C3DB}"/>
                </a:ext>
              </a:extLst>
            </p:cNvPr>
            <p:cNvGrpSpPr/>
            <p:nvPr/>
          </p:nvGrpSpPr>
          <p:grpSpPr>
            <a:xfrm>
              <a:off x="5725010" y="2872697"/>
              <a:ext cx="540000" cy="1620000"/>
              <a:chOff x="1566530" y="2522177"/>
              <a:chExt cx="540000" cy="1620000"/>
            </a:xfrm>
            <a:grpFill/>
          </p:grpSpPr>
          <p:sp>
            <p:nvSpPr>
              <p:cNvPr id="44" name="직사각형 43">
                <a:extLst>
                  <a:ext uri="{FF2B5EF4-FFF2-40B4-BE49-F238E27FC236}">
                    <a16:creationId xmlns:a16="http://schemas.microsoft.com/office/drawing/2014/main" id="{C537F53C-4BFF-4A1C-9967-22995DCA7FA1}"/>
                  </a:ext>
                </a:extLst>
              </p:cNvPr>
              <p:cNvSpPr/>
              <p:nvPr/>
            </p:nvSpPr>
            <p:spPr>
              <a:xfrm>
                <a:off x="1566530" y="252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11</a:t>
                </a:r>
                <a:endParaRPr lang="ko-KR" altLang="en-US" sz="2400" b="1" dirty="0">
                  <a:latin typeface="Calibri" panose="020F0502020204030204" pitchFamily="34" charset="0"/>
                  <a:cs typeface="Calibri" panose="020F0502020204030204" pitchFamily="34" charset="0"/>
                </a:endParaRPr>
              </a:p>
            </p:txBody>
          </p:sp>
          <p:sp>
            <p:nvSpPr>
              <p:cNvPr id="45" name="직사각형 44">
                <a:extLst>
                  <a:ext uri="{FF2B5EF4-FFF2-40B4-BE49-F238E27FC236}">
                    <a16:creationId xmlns:a16="http://schemas.microsoft.com/office/drawing/2014/main" id="{F96C2115-A2CB-4D6A-83BB-139A4B17FDB6}"/>
                  </a:ext>
                </a:extLst>
              </p:cNvPr>
              <p:cNvSpPr/>
              <p:nvPr/>
            </p:nvSpPr>
            <p:spPr>
              <a:xfrm>
                <a:off x="1566530" y="306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-8</a:t>
                </a:r>
                <a:endParaRPr lang="ko-KR" altLang="en-US" sz="2400" b="1" dirty="0">
                  <a:latin typeface="Calibri" panose="020F0502020204030204" pitchFamily="34" charset="0"/>
                  <a:cs typeface="Calibri" panose="020F0502020204030204" pitchFamily="34" charset="0"/>
                </a:endParaRPr>
              </a:p>
            </p:txBody>
          </p:sp>
          <p:sp>
            <p:nvSpPr>
              <p:cNvPr id="46" name="직사각형 45">
                <a:extLst>
                  <a:ext uri="{FF2B5EF4-FFF2-40B4-BE49-F238E27FC236}">
                    <a16:creationId xmlns:a16="http://schemas.microsoft.com/office/drawing/2014/main" id="{C880E780-7E01-49EC-AA96-3FB3E0882B3B}"/>
                  </a:ext>
                </a:extLst>
              </p:cNvPr>
              <p:cNvSpPr/>
              <p:nvPr/>
            </p:nvSpPr>
            <p:spPr>
              <a:xfrm>
                <a:off x="1566530" y="3602177"/>
                <a:ext cx="540000" cy="5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24</a:t>
                </a:r>
                <a:endParaRPr lang="ko-KR" altLang="en-US" sz="2400" b="1" dirty="0">
                  <a:latin typeface="Calibri" panose="020F0502020204030204" pitchFamily="34" charset="0"/>
                  <a:cs typeface="Calibri" panose="020F0502020204030204" pitchFamily="34" charset="0"/>
                </a:endParaRPr>
              </a:p>
            </p:txBody>
          </p:sp>
        </p:grpSp>
      </p:grpSp>
      <p:sp>
        <p:nvSpPr>
          <p:cNvPr id="53" name="TextBox 52">
            <a:extLst>
              <a:ext uri="{FF2B5EF4-FFF2-40B4-BE49-F238E27FC236}">
                <a16:creationId xmlns:a16="http://schemas.microsoft.com/office/drawing/2014/main" id="{3DD340F0-FFEB-4609-B6EB-A5F6B8F6521D}"/>
              </a:ext>
            </a:extLst>
          </p:cNvPr>
          <p:cNvSpPr txBox="1"/>
          <p:nvPr/>
        </p:nvSpPr>
        <p:spPr>
          <a:xfrm>
            <a:off x="4260476" y="4898265"/>
            <a:ext cx="2234455" cy="830997"/>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Matrix</a:t>
            </a:r>
          </a:p>
          <a:p>
            <a:pPr algn="ctr"/>
            <a:r>
              <a:rPr lang="en-US" altLang="ko-KR" sz="2400" b="1" dirty="0">
                <a:latin typeface="Calibri" panose="020F0502020204030204" pitchFamily="34" charset="0"/>
                <a:cs typeface="Calibri" panose="020F0502020204030204" pitchFamily="34" charset="0"/>
              </a:rPr>
              <a:t>(2-order tensor)</a:t>
            </a:r>
            <a:endParaRPr lang="ko-KR" altLang="en-US" sz="2400" b="1" dirty="0">
              <a:latin typeface="Calibri" panose="020F0502020204030204" pitchFamily="34" charset="0"/>
              <a:cs typeface="Calibri" panose="020F0502020204030204" pitchFamily="34" charset="0"/>
            </a:endParaRPr>
          </a:p>
        </p:txBody>
      </p:sp>
      <p:grpSp>
        <p:nvGrpSpPr>
          <p:cNvPr id="54" name="그룹 53">
            <a:extLst>
              <a:ext uri="{FF2B5EF4-FFF2-40B4-BE49-F238E27FC236}">
                <a16:creationId xmlns:a16="http://schemas.microsoft.com/office/drawing/2014/main" id="{78C0E846-BF43-48DC-9BB2-0E18A625C0DD}"/>
              </a:ext>
            </a:extLst>
          </p:cNvPr>
          <p:cNvGrpSpPr/>
          <p:nvPr/>
        </p:nvGrpSpPr>
        <p:grpSpPr>
          <a:xfrm>
            <a:off x="8020671" y="2325201"/>
            <a:ext cx="2267216" cy="2263898"/>
            <a:chOff x="8091554" y="2377086"/>
            <a:chExt cx="2267216" cy="2263898"/>
          </a:xfrm>
          <a:solidFill>
            <a:srgbClr val="FFC000"/>
          </a:solidFill>
        </p:grpSpPr>
        <p:grpSp>
          <p:nvGrpSpPr>
            <p:cNvPr id="55" name="그룹 54">
              <a:extLst>
                <a:ext uri="{FF2B5EF4-FFF2-40B4-BE49-F238E27FC236}">
                  <a16:creationId xmlns:a16="http://schemas.microsoft.com/office/drawing/2014/main" id="{0D245F80-6D5D-494C-AF9D-6873E1D76EAE}"/>
                </a:ext>
              </a:extLst>
            </p:cNvPr>
            <p:cNvGrpSpPr/>
            <p:nvPr/>
          </p:nvGrpSpPr>
          <p:grpSpPr>
            <a:xfrm>
              <a:off x="8521548" y="2377086"/>
              <a:ext cx="1837222" cy="1832174"/>
              <a:chOff x="7691989" y="2517294"/>
              <a:chExt cx="1837222" cy="1832174"/>
            </a:xfrm>
            <a:grpFill/>
          </p:grpSpPr>
          <p:grpSp>
            <p:nvGrpSpPr>
              <p:cNvPr id="82" name="그룹 81">
                <a:extLst>
                  <a:ext uri="{FF2B5EF4-FFF2-40B4-BE49-F238E27FC236}">
                    <a16:creationId xmlns:a16="http://schemas.microsoft.com/office/drawing/2014/main" id="{F9A564E0-7478-4D05-A786-5D947F2EEFBE}"/>
                  </a:ext>
                </a:extLst>
              </p:cNvPr>
              <p:cNvGrpSpPr/>
              <p:nvPr/>
            </p:nvGrpSpPr>
            <p:grpSpPr>
              <a:xfrm>
                <a:off x="7691989" y="3588532"/>
                <a:ext cx="1837222" cy="760936"/>
                <a:chOff x="7853378" y="2588761"/>
                <a:chExt cx="1837222" cy="760936"/>
              </a:xfrm>
              <a:grpFill/>
            </p:grpSpPr>
            <p:sp>
              <p:nvSpPr>
                <p:cNvPr id="91" name="정육면체 90">
                  <a:extLst>
                    <a:ext uri="{FF2B5EF4-FFF2-40B4-BE49-F238E27FC236}">
                      <a16:creationId xmlns:a16="http://schemas.microsoft.com/office/drawing/2014/main" id="{7E9A1FBC-1784-40E8-8A65-7C483D8FB3A0}"/>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92" name="정육면체 91">
                  <a:extLst>
                    <a:ext uri="{FF2B5EF4-FFF2-40B4-BE49-F238E27FC236}">
                      <a16:creationId xmlns:a16="http://schemas.microsoft.com/office/drawing/2014/main" id="{E0EF7A20-8BE1-4A30-8E9F-35EA5E18BB75}"/>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93" name="정육면체 92">
                  <a:extLst>
                    <a:ext uri="{FF2B5EF4-FFF2-40B4-BE49-F238E27FC236}">
                      <a16:creationId xmlns:a16="http://schemas.microsoft.com/office/drawing/2014/main" id="{F059843F-D2ED-45DD-B404-9304D7817F5B}"/>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nvGrpSpPr>
              <p:cNvPr id="83" name="그룹 82">
                <a:extLst>
                  <a:ext uri="{FF2B5EF4-FFF2-40B4-BE49-F238E27FC236}">
                    <a16:creationId xmlns:a16="http://schemas.microsoft.com/office/drawing/2014/main" id="{3BF8181C-7618-497A-8658-1D6E5C066EDE}"/>
                  </a:ext>
                </a:extLst>
              </p:cNvPr>
              <p:cNvGrpSpPr/>
              <p:nvPr/>
            </p:nvGrpSpPr>
            <p:grpSpPr>
              <a:xfrm>
                <a:off x="7691989" y="3048532"/>
                <a:ext cx="1837222" cy="760936"/>
                <a:chOff x="7853378" y="2588761"/>
                <a:chExt cx="1837222" cy="760936"/>
              </a:xfrm>
              <a:grpFill/>
            </p:grpSpPr>
            <p:sp>
              <p:nvSpPr>
                <p:cNvPr id="88" name="정육면체 87">
                  <a:extLst>
                    <a:ext uri="{FF2B5EF4-FFF2-40B4-BE49-F238E27FC236}">
                      <a16:creationId xmlns:a16="http://schemas.microsoft.com/office/drawing/2014/main" id="{8BF37C1B-F1A8-49DD-8D87-09CEC980DFFC}"/>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89" name="정육면체 88">
                  <a:extLst>
                    <a:ext uri="{FF2B5EF4-FFF2-40B4-BE49-F238E27FC236}">
                      <a16:creationId xmlns:a16="http://schemas.microsoft.com/office/drawing/2014/main" id="{C511EC95-F0D8-4EC6-A29C-56CAABD2C8A3}"/>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90" name="정육면체 89">
                  <a:extLst>
                    <a:ext uri="{FF2B5EF4-FFF2-40B4-BE49-F238E27FC236}">
                      <a16:creationId xmlns:a16="http://schemas.microsoft.com/office/drawing/2014/main" id="{21BEC0DC-0CC6-43F5-8BE2-73A33490F3D5}"/>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nvGrpSpPr>
              <p:cNvPr id="84" name="그룹 83">
                <a:extLst>
                  <a:ext uri="{FF2B5EF4-FFF2-40B4-BE49-F238E27FC236}">
                    <a16:creationId xmlns:a16="http://schemas.microsoft.com/office/drawing/2014/main" id="{33005352-6314-482B-88CB-06AC76D4A1BE}"/>
                  </a:ext>
                </a:extLst>
              </p:cNvPr>
              <p:cNvGrpSpPr/>
              <p:nvPr/>
            </p:nvGrpSpPr>
            <p:grpSpPr>
              <a:xfrm>
                <a:off x="7691989" y="2517294"/>
                <a:ext cx="1837222" cy="760936"/>
                <a:chOff x="7853378" y="2588761"/>
                <a:chExt cx="1837222" cy="760936"/>
              </a:xfrm>
              <a:grpFill/>
            </p:grpSpPr>
            <p:sp>
              <p:nvSpPr>
                <p:cNvPr id="85" name="정육면체 84">
                  <a:extLst>
                    <a:ext uri="{FF2B5EF4-FFF2-40B4-BE49-F238E27FC236}">
                      <a16:creationId xmlns:a16="http://schemas.microsoft.com/office/drawing/2014/main" id="{14212A08-5943-4F5E-B396-1DD4DAA10419}"/>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86" name="정육면체 85">
                  <a:extLst>
                    <a:ext uri="{FF2B5EF4-FFF2-40B4-BE49-F238E27FC236}">
                      <a16:creationId xmlns:a16="http://schemas.microsoft.com/office/drawing/2014/main" id="{CF8AA1F8-DBF1-4B97-B24B-2E30D852D87C}"/>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87" name="정육면체 86">
                  <a:extLst>
                    <a:ext uri="{FF2B5EF4-FFF2-40B4-BE49-F238E27FC236}">
                      <a16:creationId xmlns:a16="http://schemas.microsoft.com/office/drawing/2014/main" id="{6CC2711A-8630-4F26-B852-7DB5C3209EBC}"/>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grpSp>
          <p:nvGrpSpPr>
            <p:cNvPr id="56" name="그룹 55">
              <a:extLst>
                <a:ext uri="{FF2B5EF4-FFF2-40B4-BE49-F238E27FC236}">
                  <a16:creationId xmlns:a16="http://schemas.microsoft.com/office/drawing/2014/main" id="{90B6AA41-38A0-4EA5-8DD8-34D244E89AA4}"/>
                </a:ext>
              </a:extLst>
            </p:cNvPr>
            <p:cNvGrpSpPr/>
            <p:nvPr/>
          </p:nvGrpSpPr>
          <p:grpSpPr>
            <a:xfrm>
              <a:off x="8306819" y="2591326"/>
              <a:ext cx="1837222" cy="1832174"/>
              <a:chOff x="7691989" y="2517294"/>
              <a:chExt cx="1837222" cy="1832174"/>
            </a:xfrm>
            <a:grpFill/>
          </p:grpSpPr>
          <p:grpSp>
            <p:nvGrpSpPr>
              <p:cNvPr id="70" name="그룹 69">
                <a:extLst>
                  <a:ext uri="{FF2B5EF4-FFF2-40B4-BE49-F238E27FC236}">
                    <a16:creationId xmlns:a16="http://schemas.microsoft.com/office/drawing/2014/main" id="{6315E839-D93E-41AE-BE2A-46147F4B0791}"/>
                  </a:ext>
                </a:extLst>
              </p:cNvPr>
              <p:cNvGrpSpPr/>
              <p:nvPr/>
            </p:nvGrpSpPr>
            <p:grpSpPr>
              <a:xfrm>
                <a:off x="7691989" y="3588532"/>
                <a:ext cx="1837222" cy="760936"/>
                <a:chOff x="7853378" y="2588761"/>
                <a:chExt cx="1837222" cy="760936"/>
              </a:xfrm>
              <a:grpFill/>
            </p:grpSpPr>
            <p:sp>
              <p:nvSpPr>
                <p:cNvPr id="79" name="정육면체 78">
                  <a:extLst>
                    <a:ext uri="{FF2B5EF4-FFF2-40B4-BE49-F238E27FC236}">
                      <a16:creationId xmlns:a16="http://schemas.microsoft.com/office/drawing/2014/main" id="{A91CEC18-E877-4906-918E-3C7CD70D197C}"/>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80" name="정육면체 79">
                  <a:extLst>
                    <a:ext uri="{FF2B5EF4-FFF2-40B4-BE49-F238E27FC236}">
                      <a16:creationId xmlns:a16="http://schemas.microsoft.com/office/drawing/2014/main" id="{E70C7827-7550-4B13-A541-818F3DAB3918}"/>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81" name="정육면체 80">
                  <a:extLst>
                    <a:ext uri="{FF2B5EF4-FFF2-40B4-BE49-F238E27FC236}">
                      <a16:creationId xmlns:a16="http://schemas.microsoft.com/office/drawing/2014/main" id="{0F5C91BD-FDB9-443A-9BDB-523278CA2F6F}"/>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nvGrpSpPr>
              <p:cNvPr id="71" name="그룹 70">
                <a:extLst>
                  <a:ext uri="{FF2B5EF4-FFF2-40B4-BE49-F238E27FC236}">
                    <a16:creationId xmlns:a16="http://schemas.microsoft.com/office/drawing/2014/main" id="{D3DCE375-D648-4EEE-9600-C03F7E4C2C05}"/>
                  </a:ext>
                </a:extLst>
              </p:cNvPr>
              <p:cNvGrpSpPr/>
              <p:nvPr/>
            </p:nvGrpSpPr>
            <p:grpSpPr>
              <a:xfrm>
                <a:off x="7691989" y="3048532"/>
                <a:ext cx="1837222" cy="760936"/>
                <a:chOff x="7853378" y="2588761"/>
                <a:chExt cx="1837222" cy="760936"/>
              </a:xfrm>
              <a:grpFill/>
            </p:grpSpPr>
            <p:sp>
              <p:nvSpPr>
                <p:cNvPr id="76" name="정육면체 75">
                  <a:extLst>
                    <a:ext uri="{FF2B5EF4-FFF2-40B4-BE49-F238E27FC236}">
                      <a16:creationId xmlns:a16="http://schemas.microsoft.com/office/drawing/2014/main" id="{AE1E3009-41E9-4B7A-95CE-D7A9D18F81A1}"/>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77" name="정육면체 76">
                  <a:extLst>
                    <a:ext uri="{FF2B5EF4-FFF2-40B4-BE49-F238E27FC236}">
                      <a16:creationId xmlns:a16="http://schemas.microsoft.com/office/drawing/2014/main" id="{2182509E-E637-4E93-977E-C12C82BBC29E}"/>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78" name="정육면체 77">
                  <a:extLst>
                    <a:ext uri="{FF2B5EF4-FFF2-40B4-BE49-F238E27FC236}">
                      <a16:creationId xmlns:a16="http://schemas.microsoft.com/office/drawing/2014/main" id="{2E6F0313-08BC-4C79-B647-93FEEAF0B954}"/>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nvGrpSpPr>
              <p:cNvPr id="72" name="그룹 71">
                <a:extLst>
                  <a:ext uri="{FF2B5EF4-FFF2-40B4-BE49-F238E27FC236}">
                    <a16:creationId xmlns:a16="http://schemas.microsoft.com/office/drawing/2014/main" id="{3458D121-C055-4C23-8D37-B635CD5D6B66}"/>
                  </a:ext>
                </a:extLst>
              </p:cNvPr>
              <p:cNvGrpSpPr/>
              <p:nvPr/>
            </p:nvGrpSpPr>
            <p:grpSpPr>
              <a:xfrm>
                <a:off x="7691989" y="2517294"/>
                <a:ext cx="1837222" cy="760936"/>
                <a:chOff x="7853378" y="2588761"/>
                <a:chExt cx="1837222" cy="760936"/>
              </a:xfrm>
              <a:grpFill/>
            </p:grpSpPr>
            <p:sp>
              <p:nvSpPr>
                <p:cNvPr id="73" name="정육면체 72">
                  <a:extLst>
                    <a:ext uri="{FF2B5EF4-FFF2-40B4-BE49-F238E27FC236}">
                      <a16:creationId xmlns:a16="http://schemas.microsoft.com/office/drawing/2014/main" id="{4F070B6F-6555-4D31-8036-D1BA6A5290DD}"/>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latin typeface="Calibri" panose="020F0502020204030204" pitchFamily="34" charset="0"/>
                    <a:cs typeface="Calibri" panose="020F0502020204030204" pitchFamily="34" charset="0"/>
                  </a:endParaRPr>
                </a:p>
              </p:txBody>
            </p:sp>
            <p:sp>
              <p:nvSpPr>
                <p:cNvPr id="74" name="정육면체 73">
                  <a:extLst>
                    <a:ext uri="{FF2B5EF4-FFF2-40B4-BE49-F238E27FC236}">
                      <a16:creationId xmlns:a16="http://schemas.microsoft.com/office/drawing/2014/main" id="{AD107269-AC3A-4A3E-8F33-C6CB44F6AD55}"/>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sp>
              <p:nvSpPr>
                <p:cNvPr id="75" name="정육면체 74">
                  <a:extLst>
                    <a:ext uri="{FF2B5EF4-FFF2-40B4-BE49-F238E27FC236}">
                      <a16:creationId xmlns:a16="http://schemas.microsoft.com/office/drawing/2014/main" id="{60F59DBD-C9BA-4F8C-B122-C881F9BB9C49}"/>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Calibri" panose="020F0502020204030204" pitchFamily="34" charset="0"/>
                    <a:cs typeface="Calibri" panose="020F0502020204030204" pitchFamily="34" charset="0"/>
                  </a:endParaRPr>
                </a:p>
              </p:txBody>
            </p:sp>
          </p:grpSp>
        </p:grpSp>
        <p:grpSp>
          <p:nvGrpSpPr>
            <p:cNvPr id="57" name="그룹 56">
              <a:extLst>
                <a:ext uri="{FF2B5EF4-FFF2-40B4-BE49-F238E27FC236}">
                  <a16:creationId xmlns:a16="http://schemas.microsoft.com/office/drawing/2014/main" id="{F2859B02-09AD-447A-B2F6-0ABA5A6F005C}"/>
                </a:ext>
              </a:extLst>
            </p:cNvPr>
            <p:cNvGrpSpPr/>
            <p:nvPr/>
          </p:nvGrpSpPr>
          <p:grpSpPr>
            <a:xfrm>
              <a:off x="8091554" y="2808810"/>
              <a:ext cx="1837222" cy="1832174"/>
              <a:chOff x="7691989" y="2517294"/>
              <a:chExt cx="1837222" cy="1832174"/>
            </a:xfrm>
            <a:grpFill/>
          </p:grpSpPr>
          <p:grpSp>
            <p:nvGrpSpPr>
              <p:cNvPr id="58" name="그룹 57">
                <a:extLst>
                  <a:ext uri="{FF2B5EF4-FFF2-40B4-BE49-F238E27FC236}">
                    <a16:creationId xmlns:a16="http://schemas.microsoft.com/office/drawing/2014/main" id="{976EF4AF-7E62-4604-9593-6E7CD7092351}"/>
                  </a:ext>
                </a:extLst>
              </p:cNvPr>
              <p:cNvGrpSpPr/>
              <p:nvPr/>
            </p:nvGrpSpPr>
            <p:grpSpPr>
              <a:xfrm>
                <a:off x="7691989" y="3588532"/>
                <a:ext cx="1837222" cy="760936"/>
                <a:chOff x="7853378" y="2588761"/>
                <a:chExt cx="1837222" cy="760936"/>
              </a:xfrm>
              <a:grpFill/>
            </p:grpSpPr>
            <p:sp>
              <p:nvSpPr>
                <p:cNvPr id="67" name="정육면체 66">
                  <a:extLst>
                    <a:ext uri="{FF2B5EF4-FFF2-40B4-BE49-F238E27FC236}">
                      <a16:creationId xmlns:a16="http://schemas.microsoft.com/office/drawing/2014/main" id="{235ABE65-BAFE-4A1A-9FF1-8BA046561A76}"/>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4</a:t>
                  </a:r>
                  <a:endParaRPr lang="ko-KR" altLang="en-US" sz="2400" b="1" dirty="0">
                    <a:latin typeface="Calibri" panose="020F0502020204030204" pitchFamily="34" charset="0"/>
                    <a:cs typeface="Calibri" panose="020F0502020204030204" pitchFamily="34" charset="0"/>
                  </a:endParaRPr>
                </a:p>
              </p:txBody>
            </p:sp>
            <p:sp>
              <p:nvSpPr>
                <p:cNvPr id="68" name="정육면체 67">
                  <a:extLst>
                    <a:ext uri="{FF2B5EF4-FFF2-40B4-BE49-F238E27FC236}">
                      <a16:creationId xmlns:a16="http://schemas.microsoft.com/office/drawing/2014/main" id="{85B8CA6C-2A3D-436B-9A64-3948F34691E1}"/>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16</a:t>
                  </a:r>
                  <a:endParaRPr lang="ko-KR" altLang="en-US" sz="2400" b="1" dirty="0">
                    <a:latin typeface="Calibri" panose="020F0502020204030204" pitchFamily="34" charset="0"/>
                    <a:cs typeface="Calibri" panose="020F0502020204030204" pitchFamily="34" charset="0"/>
                  </a:endParaRPr>
                </a:p>
              </p:txBody>
            </p:sp>
            <p:sp>
              <p:nvSpPr>
                <p:cNvPr id="69" name="정육면체 68">
                  <a:extLst>
                    <a:ext uri="{FF2B5EF4-FFF2-40B4-BE49-F238E27FC236}">
                      <a16:creationId xmlns:a16="http://schemas.microsoft.com/office/drawing/2014/main" id="{441AB234-838E-4634-8D3B-56D80BD322E4}"/>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24</a:t>
                  </a:r>
                  <a:endParaRPr lang="ko-KR" altLang="en-US" sz="2400" b="1" dirty="0">
                    <a:latin typeface="Calibri" panose="020F0502020204030204" pitchFamily="34" charset="0"/>
                    <a:cs typeface="Calibri" panose="020F0502020204030204" pitchFamily="34" charset="0"/>
                  </a:endParaRPr>
                </a:p>
              </p:txBody>
            </p:sp>
          </p:grpSp>
          <p:grpSp>
            <p:nvGrpSpPr>
              <p:cNvPr id="59" name="그룹 58">
                <a:extLst>
                  <a:ext uri="{FF2B5EF4-FFF2-40B4-BE49-F238E27FC236}">
                    <a16:creationId xmlns:a16="http://schemas.microsoft.com/office/drawing/2014/main" id="{BB0BA97D-5FD3-434A-9CA5-12FB7DCDB5D1}"/>
                  </a:ext>
                </a:extLst>
              </p:cNvPr>
              <p:cNvGrpSpPr/>
              <p:nvPr/>
            </p:nvGrpSpPr>
            <p:grpSpPr>
              <a:xfrm>
                <a:off x="7691989" y="3048532"/>
                <a:ext cx="1837222" cy="760936"/>
                <a:chOff x="7853378" y="2588761"/>
                <a:chExt cx="1837222" cy="760936"/>
              </a:xfrm>
              <a:grpFill/>
            </p:grpSpPr>
            <p:sp>
              <p:nvSpPr>
                <p:cNvPr id="64" name="정육면체 63">
                  <a:extLst>
                    <a:ext uri="{FF2B5EF4-FFF2-40B4-BE49-F238E27FC236}">
                      <a16:creationId xmlns:a16="http://schemas.microsoft.com/office/drawing/2014/main" id="{DB162488-824E-4FD9-8363-8EA796D79BB0}"/>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19</a:t>
                  </a:r>
                  <a:endParaRPr lang="ko-KR" altLang="en-US" sz="2400" b="1" dirty="0">
                    <a:latin typeface="Calibri" panose="020F0502020204030204" pitchFamily="34" charset="0"/>
                    <a:cs typeface="Calibri" panose="020F0502020204030204" pitchFamily="34" charset="0"/>
                  </a:endParaRPr>
                </a:p>
              </p:txBody>
            </p:sp>
            <p:sp>
              <p:nvSpPr>
                <p:cNvPr id="65" name="정육면체 64">
                  <a:extLst>
                    <a:ext uri="{FF2B5EF4-FFF2-40B4-BE49-F238E27FC236}">
                      <a16:creationId xmlns:a16="http://schemas.microsoft.com/office/drawing/2014/main" id="{7E3F2F72-41F4-4218-9546-B777C360B61D}"/>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22</a:t>
                  </a:r>
                  <a:endParaRPr lang="ko-KR" altLang="en-US" sz="2400" b="1" dirty="0">
                    <a:latin typeface="Calibri" panose="020F0502020204030204" pitchFamily="34" charset="0"/>
                    <a:cs typeface="Calibri" panose="020F0502020204030204" pitchFamily="34" charset="0"/>
                  </a:endParaRPr>
                </a:p>
              </p:txBody>
            </p:sp>
            <p:sp>
              <p:nvSpPr>
                <p:cNvPr id="66" name="정육면체 65">
                  <a:extLst>
                    <a:ext uri="{FF2B5EF4-FFF2-40B4-BE49-F238E27FC236}">
                      <a16:creationId xmlns:a16="http://schemas.microsoft.com/office/drawing/2014/main" id="{BAD48F81-8C4D-4BBD-8916-1EBEEFB9A0A4}"/>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-8</a:t>
                  </a:r>
                  <a:endParaRPr lang="ko-KR" altLang="en-US" sz="2400" b="1" dirty="0">
                    <a:latin typeface="Calibri" panose="020F0502020204030204" pitchFamily="34" charset="0"/>
                    <a:cs typeface="Calibri" panose="020F0502020204030204" pitchFamily="34" charset="0"/>
                  </a:endParaRPr>
                </a:p>
              </p:txBody>
            </p:sp>
          </p:grpSp>
          <p:grpSp>
            <p:nvGrpSpPr>
              <p:cNvPr id="60" name="그룹 59">
                <a:extLst>
                  <a:ext uri="{FF2B5EF4-FFF2-40B4-BE49-F238E27FC236}">
                    <a16:creationId xmlns:a16="http://schemas.microsoft.com/office/drawing/2014/main" id="{1EF2CF96-8416-4602-BE31-7DD9F4B780B7}"/>
                  </a:ext>
                </a:extLst>
              </p:cNvPr>
              <p:cNvGrpSpPr/>
              <p:nvPr/>
            </p:nvGrpSpPr>
            <p:grpSpPr>
              <a:xfrm>
                <a:off x="7691989" y="2517294"/>
                <a:ext cx="1837222" cy="760936"/>
                <a:chOff x="7853378" y="2588761"/>
                <a:chExt cx="1837222" cy="760936"/>
              </a:xfrm>
              <a:grpFill/>
            </p:grpSpPr>
            <p:sp>
              <p:nvSpPr>
                <p:cNvPr id="61" name="정육면체 60">
                  <a:extLst>
                    <a:ext uri="{FF2B5EF4-FFF2-40B4-BE49-F238E27FC236}">
                      <a16:creationId xmlns:a16="http://schemas.microsoft.com/office/drawing/2014/main" id="{CC631421-1202-4EB8-BDD2-BE7CE5815030}"/>
                    </a:ext>
                  </a:extLst>
                </p:cNvPr>
                <p:cNvSpPr/>
                <p:nvPr/>
              </p:nvSpPr>
              <p:spPr>
                <a:xfrm>
                  <a:off x="785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-2</a:t>
                  </a:r>
                  <a:endParaRPr lang="ko-KR" altLang="en-US" sz="2400" b="1" dirty="0">
                    <a:latin typeface="Calibri" panose="020F0502020204030204" pitchFamily="34" charset="0"/>
                    <a:cs typeface="Calibri" panose="020F0502020204030204" pitchFamily="34" charset="0"/>
                  </a:endParaRPr>
                </a:p>
              </p:txBody>
            </p:sp>
            <p:sp>
              <p:nvSpPr>
                <p:cNvPr id="62" name="정육면체 61">
                  <a:extLst>
                    <a:ext uri="{FF2B5EF4-FFF2-40B4-BE49-F238E27FC236}">
                      <a16:creationId xmlns:a16="http://schemas.microsoft.com/office/drawing/2014/main" id="{0DB98648-5207-4B7B-9FBD-6523898EBB98}"/>
                    </a:ext>
                  </a:extLst>
                </p:cNvPr>
                <p:cNvSpPr/>
                <p:nvPr/>
              </p:nvSpPr>
              <p:spPr>
                <a:xfrm>
                  <a:off x="839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7</a:t>
                  </a:r>
                  <a:endParaRPr lang="ko-KR" altLang="en-US" sz="2400" b="1" dirty="0">
                    <a:latin typeface="Calibri" panose="020F0502020204030204" pitchFamily="34" charset="0"/>
                    <a:cs typeface="Calibri" panose="020F0502020204030204" pitchFamily="34" charset="0"/>
                  </a:endParaRPr>
                </a:p>
              </p:txBody>
            </p:sp>
            <p:sp>
              <p:nvSpPr>
                <p:cNvPr id="63" name="정육면체 62">
                  <a:extLst>
                    <a:ext uri="{FF2B5EF4-FFF2-40B4-BE49-F238E27FC236}">
                      <a16:creationId xmlns:a16="http://schemas.microsoft.com/office/drawing/2014/main" id="{90D830DA-06C2-46B8-AC72-F68843BB8D32}"/>
                    </a:ext>
                  </a:extLst>
                </p:cNvPr>
                <p:cNvSpPr/>
                <p:nvPr/>
              </p:nvSpPr>
              <p:spPr>
                <a:xfrm>
                  <a:off x="8933378" y="2588761"/>
                  <a:ext cx="757222" cy="760936"/>
                </a:xfrm>
                <a:prstGeom prst="cube">
                  <a:avLst>
                    <a:gd name="adj" fmla="val 29823"/>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Calibri" panose="020F0502020204030204" pitchFamily="34" charset="0"/>
                      <a:cs typeface="Calibri" panose="020F0502020204030204" pitchFamily="34" charset="0"/>
                    </a:rPr>
                    <a:t>11</a:t>
                  </a:r>
                  <a:endParaRPr lang="ko-KR" altLang="en-US" sz="2400" b="1" dirty="0">
                    <a:latin typeface="Calibri" panose="020F0502020204030204" pitchFamily="34" charset="0"/>
                    <a:cs typeface="Calibri" panose="020F0502020204030204" pitchFamily="34" charset="0"/>
                  </a:endParaRPr>
                </a:p>
              </p:txBody>
            </p:sp>
          </p:grpSp>
        </p:grpSp>
      </p:grpSp>
      <p:sp>
        <p:nvSpPr>
          <p:cNvPr id="94" name="TextBox 93">
            <a:extLst>
              <a:ext uri="{FF2B5EF4-FFF2-40B4-BE49-F238E27FC236}">
                <a16:creationId xmlns:a16="http://schemas.microsoft.com/office/drawing/2014/main" id="{B3AA4D77-588A-451E-83F8-22CC6AB85445}"/>
              </a:ext>
            </a:extLst>
          </p:cNvPr>
          <p:cNvSpPr txBox="1"/>
          <p:nvPr/>
        </p:nvSpPr>
        <p:spPr>
          <a:xfrm>
            <a:off x="7712048" y="4903515"/>
            <a:ext cx="2234455" cy="830997"/>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Tensor</a:t>
            </a:r>
          </a:p>
          <a:p>
            <a:pPr algn="ctr"/>
            <a:r>
              <a:rPr lang="en-US" altLang="ko-KR" sz="2400" b="1" dirty="0">
                <a:latin typeface="Calibri" panose="020F0502020204030204" pitchFamily="34" charset="0"/>
                <a:cs typeface="Calibri" panose="020F0502020204030204" pitchFamily="34" charset="0"/>
              </a:rPr>
              <a:t>(3-order tensor)</a:t>
            </a:r>
            <a:endParaRPr lang="ko-KR" altLang="en-US" sz="24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14248330"/>
      </p:ext>
    </p:extLst>
  </p:cSld>
  <p:clrMapOvr>
    <a:masterClrMapping/>
  </p:clrMapOvr>
  <mc:AlternateContent xmlns:mc="http://schemas.openxmlformats.org/markup-compatibility/2006" xmlns:p14="http://schemas.microsoft.com/office/powerpoint/2010/main">
    <mc:Choice Requires="p14">
      <p:transition spd="slow" p14:dur="2000" advTm="20118"/>
    </mc:Choice>
    <mc:Fallback xmlns="">
      <p:transition spd="slow" advTm="201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430E70-2032-4F86-9E8F-FF250F62932C}"/>
              </a:ext>
            </a:extLst>
          </p:cNvPr>
          <p:cNvSpPr>
            <a:spLocks noGrp="1"/>
          </p:cNvSpPr>
          <p:nvPr>
            <p:ph type="title"/>
          </p:nvPr>
        </p:nvSpPr>
        <p:spPr/>
        <p:txBody>
          <a:bodyPr/>
          <a:lstStyle/>
          <a:p>
            <a:r>
              <a:rPr lang="en-US" altLang="ko-KR" dirty="0"/>
              <a:t>A4. Higher-order design</a:t>
            </a:r>
            <a:endParaRPr lang="ko-KR" altLang="en-US" dirty="0"/>
          </a:p>
        </p:txBody>
      </p:sp>
      <p:sp>
        <p:nvSpPr>
          <p:cNvPr id="3" name="내용 개체 틀 2">
            <a:extLst>
              <a:ext uri="{FF2B5EF4-FFF2-40B4-BE49-F238E27FC236}">
                <a16:creationId xmlns:a16="http://schemas.microsoft.com/office/drawing/2014/main" id="{023BAB8A-030E-44F3-8AB9-08B9DA413F13}"/>
              </a:ext>
            </a:extLst>
          </p:cNvPr>
          <p:cNvSpPr>
            <a:spLocks noGrp="1"/>
          </p:cNvSpPr>
          <p:nvPr>
            <p:ph idx="1"/>
          </p:nvPr>
        </p:nvSpPr>
        <p:spPr>
          <a:xfrm>
            <a:off x="276397" y="1157408"/>
            <a:ext cx="11639203" cy="4988243"/>
          </a:xfrm>
        </p:spPr>
        <p:txBody>
          <a:bodyPr/>
          <a:lstStyle/>
          <a:p>
            <a:pPr marL="0" indent="0">
              <a:buNone/>
            </a:pPr>
            <a:r>
              <a:rPr lang="en-US" altLang="ko-KR" dirty="0"/>
              <a:t>Our methods are applicable to irregular tensors of any order.</a:t>
            </a:r>
          </a:p>
          <a:p>
            <a:pPr marL="0" indent="0">
              <a:buNone/>
            </a:pPr>
            <a:r>
              <a:rPr lang="en-US" altLang="ko-KR" b="1" dirty="0"/>
              <a:t>Key idea</a:t>
            </a:r>
            <a:r>
              <a:rPr lang="en-US" altLang="ko-KR" dirty="0"/>
              <a:t>: </a:t>
            </a:r>
            <a:r>
              <a:rPr lang="en-US" altLang="ko-KR" dirty="0" err="1"/>
              <a:t>matricize</a:t>
            </a:r>
            <a:r>
              <a:rPr lang="en-US" altLang="ko-KR" dirty="0"/>
              <a:t> the input irregular tensor and its approximation.</a:t>
            </a:r>
          </a:p>
        </p:txBody>
      </p:sp>
      <p:sp>
        <p:nvSpPr>
          <p:cNvPr id="4" name="슬라이드 번호 개체 틀 3">
            <a:extLst>
              <a:ext uri="{FF2B5EF4-FFF2-40B4-BE49-F238E27FC236}">
                <a16:creationId xmlns:a16="http://schemas.microsoft.com/office/drawing/2014/main" id="{2899CE0B-65A9-45D2-9A6B-DA9A20863B94}"/>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20</a:t>
            </a:fld>
            <a:endParaRPr lang="ko-KR" altLang="en-US"/>
          </a:p>
        </p:txBody>
      </p:sp>
      <p:grpSp>
        <p:nvGrpSpPr>
          <p:cNvPr id="5" name="그룹 4">
            <a:extLst>
              <a:ext uri="{FF2B5EF4-FFF2-40B4-BE49-F238E27FC236}">
                <a16:creationId xmlns:a16="http://schemas.microsoft.com/office/drawing/2014/main" id="{8156F643-0AEB-491E-A612-79525254D1BC}"/>
              </a:ext>
            </a:extLst>
          </p:cNvPr>
          <p:cNvGrpSpPr/>
          <p:nvPr/>
        </p:nvGrpSpPr>
        <p:grpSpPr>
          <a:xfrm>
            <a:off x="276397" y="2695712"/>
            <a:ext cx="2993124" cy="3179213"/>
            <a:chOff x="10171259" y="2810081"/>
            <a:chExt cx="2993124" cy="3179213"/>
          </a:xfrm>
        </p:grpSpPr>
        <p:sp>
          <p:nvSpPr>
            <p:cNvPr id="6" name="정육면체 5">
              <a:extLst>
                <a:ext uri="{FF2B5EF4-FFF2-40B4-BE49-F238E27FC236}">
                  <a16:creationId xmlns:a16="http://schemas.microsoft.com/office/drawing/2014/main" id="{340C39EC-80F5-4DA3-A9C3-59C4359B33A5}"/>
                </a:ext>
              </a:extLst>
            </p:cNvPr>
            <p:cNvSpPr/>
            <p:nvPr/>
          </p:nvSpPr>
          <p:spPr>
            <a:xfrm>
              <a:off x="11145135" y="2810081"/>
              <a:ext cx="2019248" cy="1799520"/>
            </a:xfrm>
            <a:prstGeom prst="cube">
              <a:avLst>
                <a:gd name="adj" fmla="val 15899"/>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정육면체 6">
              <a:extLst>
                <a:ext uri="{FF2B5EF4-FFF2-40B4-BE49-F238E27FC236}">
                  <a16:creationId xmlns:a16="http://schemas.microsoft.com/office/drawing/2014/main" id="{D230DA06-C79D-43FA-8A13-A05266CEA7A8}"/>
                </a:ext>
              </a:extLst>
            </p:cNvPr>
            <p:cNvSpPr/>
            <p:nvPr/>
          </p:nvSpPr>
          <p:spPr>
            <a:xfrm>
              <a:off x="10653043" y="3269423"/>
              <a:ext cx="2029556" cy="2719871"/>
            </a:xfrm>
            <a:prstGeom prst="cube">
              <a:avLst>
                <a:gd name="adj" fmla="val 13929"/>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정육면체 7">
              <a:extLst>
                <a:ext uri="{FF2B5EF4-FFF2-40B4-BE49-F238E27FC236}">
                  <a16:creationId xmlns:a16="http://schemas.microsoft.com/office/drawing/2014/main" id="{D0EBD3BB-D2B2-43C1-9251-5366A8EAC43F}"/>
                </a:ext>
              </a:extLst>
            </p:cNvPr>
            <p:cNvSpPr/>
            <p:nvPr/>
          </p:nvSpPr>
          <p:spPr>
            <a:xfrm>
              <a:off x="10171259" y="3721975"/>
              <a:ext cx="2019248" cy="1161093"/>
            </a:xfrm>
            <a:prstGeom prst="cube">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 name="그룹 12">
            <a:extLst>
              <a:ext uri="{FF2B5EF4-FFF2-40B4-BE49-F238E27FC236}">
                <a16:creationId xmlns:a16="http://schemas.microsoft.com/office/drawing/2014/main" id="{82681771-7749-4448-816F-2C6D9F1999DF}"/>
              </a:ext>
            </a:extLst>
          </p:cNvPr>
          <p:cNvGrpSpPr/>
          <p:nvPr/>
        </p:nvGrpSpPr>
        <p:grpSpPr>
          <a:xfrm>
            <a:off x="5415951" y="3879392"/>
            <a:ext cx="864000" cy="2126998"/>
            <a:chOff x="724697" y="2635018"/>
            <a:chExt cx="864000" cy="2126998"/>
          </a:xfrm>
        </p:grpSpPr>
        <p:sp>
          <p:nvSpPr>
            <p:cNvPr id="14" name="직사각형 13">
              <a:extLst>
                <a:ext uri="{FF2B5EF4-FFF2-40B4-BE49-F238E27FC236}">
                  <a16:creationId xmlns:a16="http://schemas.microsoft.com/office/drawing/2014/main" id="{41334BED-0A35-4947-B408-4CE49642E197}"/>
                </a:ext>
              </a:extLst>
            </p:cNvPr>
            <p:cNvSpPr/>
            <p:nvPr/>
          </p:nvSpPr>
          <p:spPr>
            <a:xfrm>
              <a:off x="724697" y="2635018"/>
              <a:ext cx="864000" cy="432000"/>
            </a:xfrm>
            <a:prstGeom prst="rect">
              <a:avLst/>
            </a:prstGeom>
            <a:solidFill>
              <a:srgbClr val="D7191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7676B439-ABDB-4C86-82BA-D9ACDA2D1E86}"/>
                </a:ext>
              </a:extLst>
            </p:cNvPr>
            <p:cNvSpPr/>
            <p:nvPr/>
          </p:nvSpPr>
          <p:spPr>
            <a:xfrm>
              <a:off x="724697" y="3058768"/>
              <a:ext cx="864000" cy="432000"/>
            </a:xfrm>
            <a:prstGeom prst="rect">
              <a:avLst/>
            </a:prstGeom>
            <a:solidFill>
              <a:srgbClr val="FDAE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4D43130A-4F15-4E12-9FE4-A488623389D5}"/>
                </a:ext>
              </a:extLst>
            </p:cNvPr>
            <p:cNvSpPr/>
            <p:nvPr/>
          </p:nvSpPr>
          <p:spPr>
            <a:xfrm>
              <a:off x="724697" y="3482518"/>
              <a:ext cx="864000" cy="432000"/>
            </a:xfrm>
            <a:prstGeom prst="rect">
              <a:avLst/>
            </a:prstGeom>
            <a:solidFill>
              <a:srgbClr val="FFFFB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718731F9-C2D9-4708-A197-19FB2B59D0F9}"/>
                </a:ext>
              </a:extLst>
            </p:cNvPr>
            <p:cNvSpPr/>
            <p:nvPr/>
          </p:nvSpPr>
          <p:spPr>
            <a:xfrm>
              <a:off x="724697" y="3906268"/>
              <a:ext cx="864000" cy="432000"/>
            </a:xfrm>
            <a:prstGeom prst="rect">
              <a:avLst/>
            </a:prstGeom>
            <a:solidFill>
              <a:srgbClr val="ABD9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440B1F68-EDD2-40B5-8F85-243310E56D8C}"/>
                </a:ext>
              </a:extLst>
            </p:cNvPr>
            <p:cNvSpPr/>
            <p:nvPr/>
          </p:nvSpPr>
          <p:spPr>
            <a:xfrm>
              <a:off x="724697" y="4330016"/>
              <a:ext cx="864000" cy="432000"/>
            </a:xfrm>
            <a:prstGeom prst="rect">
              <a:avLst/>
            </a:prstGeom>
            <a:solidFill>
              <a:srgbClr val="2C7B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직사각형 18">
            <a:extLst>
              <a:ext uri="{FF2B5EF4-FFF2-40B4-BE49-F238E27FC236}">
                <a16:creationId xmlns:a16="http://schemas.microsoft.com/office/drawing/2014/main" id="{3A9104CE-87B1-48B5-B164-99A1CB4CB1FC}"/>
              </a:ext>
            </a:extLst>
          </p:cNvPr>
          <p:cNvSpPr/>
          <p:nvPr/>
        </p:nvSpPr>
        <p:spPr>
          <a:xfrm>
            <a:off x="6849628" y="3978625"/>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그룹 24">
            <a:extLst>
              <a:ext uri="{FF2B5EF4-FFF2-40B4-BE49-F238E27FC236}">
                <a16:creationId xmlns:a16="http://schemas.microsoft.com/office/drawing/2014/main" id="{4BD01CC4-C538-40F1-A400-B08ABACD5C60}"/>
              </a:ext>
            </a:extLst>
          </p:cNvPr>
          <p:cNvGrpSpPr/>
          <p:nvPr/>
        </p:nvGrpSpPr>
        <p:grpSpPr>
          <a:xfrm>
            <a:off x="7253683" y="2493430"/>
            <a:ext cx="1421299" cy="713751"/>
            <a:chOff x="5302765" y="2525003"/>
            <a:chExt cx="1421299" cy="713751"/>
          </a:xfrm>
        </p:grpSpPr>
        <p:sp>
          <p:nvSpPr>
            <p:cNvPr id="21" name="평행 사변형 20">
              <a:extLst>
                <a:ext uri="{FF2B5EF4-FFF2-40B4-BE49-F238E27FC236}">
                  <a16:creationId xmlns:a16="http://schemas.microsoft.com/office/drawing/2014/main" id="{4300BB84-64C7-4500-9A51-DA213BFE2AF4}"/>
                </a:ext>
              </a:extLst>
            </p:cNvPr>
            <p:cNvSpPr/>
            <p:nvPr/>
          </p:nvSpPr>
          <p:spPr>
            <a:xfrm>
              <a:off x="5302765" y="3000837"/>
              <a:ext cx="949095" cy="237917"/>
            </a:xfrm>
            <a:prstGeom prst="parallelogram">
              <a:avLst>
                <a:gd name="adj" fmla="val 98765"/>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평행 사변형 22">
              <a:extLst>
                <a:ext uri="{FF2B5EF4-FFF2-40B4-BE49-F238E27FC236}">
                  <a16:creationId xmlns:a16="http://schemas.microsoft.com/office/drawing/2014/main" id="{A9F74D82-1AF6-4834-A489-B6FD54F6FD01}"/>
                </a:ext>
              </a:extLst>
            </p:cNvPr>
            <p:cNvSpPr/>
            <p:nvPr/>
          </p:nvSpPr>
          <p:spPr>
            <a:xfrm>
              <a:off x="5538867" y="2762920"/>
              <a:ext cx="949095" cy="237917"/>
            </a:xfrm>
            <a:prstGeom prst="parallelogram">
              <a:avLst>
                <a:gd name="adj" fmla="val 98765"/>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평행 사변형 23">
              <a:extLst>
                <a:ext uri="{FF2B5EF4-FFF2-40B4-BE49-F238E27FC236}">
                  <a16:creationId xmlns:a16="http://schemas.microsoft.com/office/drawing/2014/main" id="{F1F56A93-524A-4F14-B99F-EE7FF96D5C8D}"/>
                </a:ext>
              </a:extLst>
            </p:cNvPr>
            <p:cNvSpPr/>
            <p:nvPr/>
          </p:nvSpPr>
          <p:spPr>
            <a:xfrm>
              <a:off x="5774969" y="2525003"/>
              <a:ext cx="949095" cy="237917"/>
            </a:xfrm>
            <a:prstGeom prst="parallelogram">
              <a:avLst>
                <a:gd name="adj" fmla="val 98765"/>
              </a:avLst>
            </a:prstGeom>
            <a:solidFill>
              <a:srgbClr val="A7D97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0" name="평행 사변형 29">
            <a:extLst>
              <a:ext uri="{FF2B5EF4-FFF2-40B4-BE49-F238E27FC236}">
                <a16:creationId xmlns:a16="http://schemas.microsoft.com/office/drawing/2014/main" id="{95DE3567-9DAB-4C57-AAE1-1168F522C369}"/>
              </a:ext>
            </a:extLst>
          </p:cNvPr>
          <p:cNvSpPr/>
          <p:nvPr/>
        </p:nvSpPr>
        <p:spPr>
          <a:xfrm>
            <a:off x="5479949" y="2470253"/>
            <a:ext cx="1422000" cy="713751"/>
          </a:xfrm>
          <a:prstGeom prst="parallelogram">
            <a:avLst>
              <a:gd name="adj" fmla="val 99388"/>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직사각형 31">
            <a:extLst>
              <a:ext uri="{FF2B5EF4-FFF2-40B4-BE49-F238E27FC236}">
                <a16:creationId xmlns:a16="http://schemas.microsoft.com/office/drawing/2014/main" id="{6E25BFAC-CAA4-4C68-922E-20D91A1D2E29}"/>
              </a:ext>
            </a:extLst>
          </p:cNvPr>
          <p:cNvSpPr/>
          <p:nvPr/>
        </p:nvSpPr>
        <p:spPr>
          <a:xfrm>
            <a:off x="5140332" y="2326641"/>
            <a:ext cx="5859010" cy="4172020"/>
          </a:xfrm>
          <a:prstGeom prst="rect">
            <a:avLst/>
          </a:prstGeom>
          <a:noFill/>
          <a:ln w="57150">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3" name="그림 32">
            <a:extLst>
              <a:ext uri="{FF2B5EF4-FFF2-40B4-BE49-F238E27FC236}">
                <a16:creationId xmlns:a16="http://schemas.microsoft.com/office/drawing/2014/main" id="{D46F9F01-BB12-4757-9131-C92ABCAC5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550" y="5699876"/>
            <a:ext cx="582711" cy="582711"/>
          </a:xfrm>
          <a:prstGeom prst="rect">
            <a:avLst/>
          </a:prstGeom>
        </p:spPr>
      </p:pic>
      <p:sp>
        <p:nvSpPr>
          <p:cNvPr id="34" name="직사각형 33">
            <a:extLst>
              <a:ext uri="{FF2B5EF4-FFF2-40B4-BE49-F238E27FC236}">
                <a16:creationId xmlns:a16="http://schemas.microsoft.com/office/drawing/2014/main" id="{0D9F6499-995C-4106-B7DD-87FFDCCF3633}"/>
              </a:ext>
            </a:extLst>
          </p:cNvPr>
          <p:cNvSpPr/>
          <p:nvPr/>
        </p:nvSpPr>
        <p:spPr>
          <a:xfrm>
            <a:off x="5222129" y="6021692"/>
            <a:ext cx="1244123" cy="461665"/>
          </a:xfrm>
          <a:prstGeom prst="rect">
            <a:avLst/>
          </a:prstGeom>
        </p:spPr>
        <p:txBody>
          <a:bodyPr wrap="none">
            <a:spAutoFit/>
          </a:bodyPr>
          <a:lstStyle/>
          <a:p>
            <a:r>
              <a:rPr lang="en-US" altLang="ko-KR" sz="2400" dirty="0">
                <a:latin typeface="Calibri" panose="020F0502020204030204" pitchFamily="34" charset="0"/>
                <a:cs typeface="Calibri" panose="020F0502020204030204" pitchFamily="34" charset="0"/>
              </a:rPr>
              <a:t>1</a:t>
            </a:r>
            <a:r>
              <a:rPr lang="en-US" altLang="ko-KR" sz="2400" baseline="30000" dirty="0">
                <a:latin typeface="Calibri" panose="020F0502020204030204" pitchFamily="34" charset="0"/>
                <a:cs typeface="Calibri" panose="020F0502020204030204" pitchFamily="34" charset="0"/>
              </a:rPr>
              <a:t>st</a:t>
            </a:r>
            <a:r>
              <a:rPr lang="en-US" altLang="ko-KR" sz="2400" dirty="0">
                <a:latin typeface="Calibri" panose="020F0502020204030204" pitchFamily="34" charset="0"/>
                <a:cs typeface="Calibri" panose="020F0502020204030204" pitchFamily="34" charset="0"/>
              </a:rPr>
              <a:t> order</a:t>
            </a:r>
            <a:endParaRPr lang="ko-KR" altLang="en-US" sz="2400" dirty="0">
              <a:latin typeface="Calibri" panose="020F0502020204030204" pitchFamily="34" charset="0"/>
              <a:cs typeface="Calibri" panose="020F0502020204030204" pitchFamily="34" charset="0"/>
            </a:endParaRPr>
          </a:p>
        </p:txBody>
      </p:sp>
      <p:sp>
        <p:nvSpPr>
          <p:cNvPr id="35" name="직사각형 34">
            <a:extLst>
              <a:ext uri="{FF2B5EF4-FFF2-40B4-BE49-F238E27FC236}">
                <a16:creationId xmlns:a16="http://schemas.microsoft.com/office/drawing/2014/main" id="{7F779281-BAA7-4A1D-B5FD-67E7D47C533E}"/>
              </a:ext>
            </a:extLst>
          </p:cNvPr>
          <p:cNvSpPr/>
          <p:nvPr/>
        </p:nvSpPr>
        <p:spPr>
          <a:xfrm>
            <a:off x="7054110" y="4828959"/>
            <a:ext cx="1312154" cy="461665"/>
          </a:xfrm>
          <a:prstGeom prst="rect">
            <a:avLst/>
          </a:prstGeom>
        </p:spPr>
        <p:txBody>
          <a:bodyPr wrap="none">
            <a:spAutoFit/>
          </a:bodyPr>
          <a:lstStyle/>
          <a:p>
            <a:r>
              <a:rPr lang="en-US" altLang="ko-KR" sz="2400" dirty="0">
                <a:latin typeface="Calibri" panose="020F0502020204030204" pitchFamily="34" charset="0"/>
                <a:cs typeface="Calibri" panose="020F0502020204030204" pitchFamily="34" charset="0"/>
              </a:rPr>
              <a:t>2</a:t>
            </a:r>
            <a:r>
              <a:rPr lang="en-US" altLang="ko-KR" sz="2400" baseline="30000" dirty="0">
                <a:latin typeface="Calibri" panose="020F0502020204030204" pitchFamily="34" charset="0"/>
                <a:cs typeface="Calibri" panose="020F0502020204030204" pitchFamily="34" charset="0"/>
              </a:rPr>
              <a:t>nd</a:t>
            </a:r>
            <a:r>
              <a:rPr lang="en-US" altLang="ko-KR" sz="2400" dirty="0">
                <a:latin typeface="Calibri" panose="020F0502020204030204" pitchFamily="34" charset="0"/>
                <a:cs typeface="Calibri" panose="020F0502020204030204" pitchFamily="34" charset="0"/>
              </a:rPr>
              <a:t> order</a:t>
            </a:r>
            <a:endParaRPr lang="ko-KR" altLang="en-US" sz="2400" dirty="0">
              <a:latin typeface="Calibri" panose="020F0502020204030204" pitchFamily="34" charset="0"/>
              <a:cs typeface="Calibri" panose="020F0502020204030204" pitchFamily="34" charset="0"/>
            </a:endParaRPr>
          </a:p>
        </p:txBody>
      </p:sp>
      <p:sp>
        <p:nvSpPr>
          <p:cNvPr id="36" name="직사각형 35">
            <a:extLst>
              <a:ext uri="{FF2B5EF4-FFF2-40B4-BE49-F238E27FC236}">
                <a16:creationId xmlns:a16="http://schemas.microsoft.com/office/drawing/2014/main" id="{E7567725-1928-470E-B108-DD1D054C909A}"/>
              </a:ext>
            </a:extLst>
          </p:cNvPr>
          <p:cNvSpPr/>
          <p:nvPr/>
        </p:nvSpPr>
        <p:spPr>
          <a:xfrm>
            <a:off x="5207158" y="3180817"/>
            <a:ext cx="1274067" cy="461665"/>
          </a:xfrm>
          <a:prstGeom prst="rect">
            <a:avLst/>
          </a:prstGeom>
        </p:spPr>
        <p:txBody>
          <a:bodyPr wrap="none">
            <a:spAutoFit/>
          </a:bodyPr>
          <a:lstStyle/>
          <a:p>
            <a:r>
              <a:rPr lang="en-US" altLang="ko-KR" sz="2400" dirty="0">
                <a:latin typeface="Calibri" panose="020F0502020204030204" pitchFamily="34" charset="0"/>
                <a:cs typeface="Calibri" panose="020F0502020204030204" pitchFamily="34" charset="0"/>
              </a:rPr>
              <a:t>3</a:t>
            </a:r>
            <a:r>
              <a:rPr lang="en-US" altLang="ko-KR" sz="2400" baseline="30000" dirty="0">
                <a:latin typeface="Calibri" panose="020F0502020204030204" pitchFamily="34" charset="0"/>
                <a:cs typeface="Calibri" panose="020F0502020204030204" pitchFamily="34" charset="0"/>
              </a:rPr>
              <a:t>rd</a:t>
            </a:r>
            <a:r>
              <a:rPr lang="en-US" altLang="ko-KR" sz="2400" dirty="0">
                <a:latin typeface="Calibri" panose="020F0502020204030204" pitchFamily="34" charset="0"/>
                <a:cs typeface="Calibri" panose="020F0502020204030204" pitchFamily="34" charset="0"/>
              </a:rPr>
              <a:t> order</a:t>
            </a:r>
            <a:endParaRPr lang="ko-KR" altLang="en-US" sz="2400" dirty="0">
              <a:latin typeface="Calibri" panose="020F0502020204030204" pitchFamily="34" charset="0"/>
              <a:cs typeface="Calibri" panose="020F0502020204030204" pitchFamily="34" charset="0"/>
            </a:endParaRPr>
          </a:p>
        </p:txBody>
      </p:sp>
      <p:sp>
        <p:nvSpPr>
          <p:cNvPr id="37" name="직사각형 36">
            <a:extLst>
              <a:ext uri="{FF2B5EF4-FFF2-40B4-BE49-F238E27FC236}">
                <a16:creationId xmlns:a16="http://schemas.microsoft.com/office/drawing/2014/main" id="{AEED31E3-507F-4953-B745-A329577AC9DC}"/>
              </a:ext>
            </a:extLst>
          </p:cNvPr>
          <p:cNvSpPr/>
          <p:nvPr/>
        </p:nvSpPr>
        <p:spPr>
          <a:xfrm>
            <a:off x="7076406" y="3189865"/>
            <a:ext cx="1273682" cy="461665"/>
          </a:xfrm>
          <a:prstGeom prst="rect">
            <a:avLst/>
          </a:prstGeom>
        </p:spPr>
        <p:txBody>
          <a:bodyPr wrap="none">
            <a:spAutoFit/>
          </a:bodyPr>
          <a:lstStyle/>
          <a:p>
            <a:r>
              <a:rPr lang="en-US" altLang="ko-KR" sz="2400" dirty="0">
                <a:latin typeface="Calibri" panose="020F0502020204030204" pitchFamily="34" charset="0"/>
                <a:cs typeface="Calibri" panose="020F0502020204030204" pitchFamily="34" charset="0"/>
              </a:rPr>
              <a:t>4</a:t>
            </a:r>
            <a:r>
              <a:rPr lang="en-US" altLang="ko-KR" sz="2400" baseline="30000" dirty="0">
                <a:latin typeface="Calibri" panose="020F0502020204030204" pitchFamily="34" charset="0"/>
                <a:cs typeface="Calibri" panose="020F0502020204030204" pitchFamily="34" charset="0"/>
              </a:rPr>
              <a:t>th</a:t>
            </a:r>
            <a:r>
              <a:rPr lang="en-US" altLang="ko-KR" sz="2400" dirty="0">
                <a:latin typeface="Calibri" panose="020F0502020204030204" pitchFamily="34" charset="0"/>
                <a:cs typeface="Calibri" panose="020F0502020204030204" pitchFamily="34" charset="0"/>
              </a:rPr>
              <a:t> order</a:t>
            </a:r>
            <a:endParaRPr lang="ko-KR" altLang="en-US" sz="2400" dirty="0">
              <a:latin typeface="Calibri" panose="020F0502020204030204" pitchFamily="34" charset="0"/>
              <a:cs typeface="Calibri" panose="020F0502020204030204" pitchFamily="34" charset="0"/>
            </a:endParaRPr>
          </a:p>
        </p:txBody>
      </p:sp>
      <p:sp>
        <p:nvSpPr>
          <p:cNvPr id="39" name="화살표: 오른쪽 38">
            <a:extLst>
              <a:ext uri="{FF2B5EF4-FFF2-40B4-BE49-F238E27FC236}">
                <a16:creationId xmlns:a16="http://schemas.microsoft.com/office/drawing/2014/main" id="{79E646A8-AAE8-41DF-9A7B-B467D156B535}"/>
              </a:ext>
            </a:extLst>
          </p:cNvPr>
          <p:cNvSpPr/>
          <p:nvPr/>
        </p:nvSpPr>
        <p:spPr>
          <a:xfrm>
            <a:off x="3796303" y="3872936"/>
            <a:ext cx="774352" cy="563168"/>
          </a:xfrm>
          <a:prstGeom prst="rightArrow">
            <a:avLst/>
          </a:prstGeom>
          <a:solidFill>
            <a:srgbClr val="FF2955"/>
          </a:solidFill>
          <a:ln>
            <a:solidFill>
              <a:srgbClr val="FF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1" name="그룹 30">
            <a:extLst>
              <a:ext uri="{FF2B5EF4-FFF2-40B4-BE49-F238E27FC236}">
                <a16:creationId xmlns:a16="http://schemas.microsoft.com/office/drawing/2014/main" id="{D570E93F-D0B2-4FD5-B33C-02D10D1C8B68}"/>
              </a:ext>
            </a:extLst>
          </p:cNvPr>
          <p:cNvGrpSpPr/>
          <p:nvPr/>
        </p:nvGrpSpPr>
        <p:grpSpPr>
          <a:xfrm>
            <a:off x="9033955" y="3745494"/>
            <a:ext cx="1803460" cy="951392"/>
            <a:chOff x="8481373" y="3543124"/>
            <a:chExt cx="1803460" cy="951392"/>
          </a:xfrm>
        </p:grpSpPr>
        <p:grpSp>
          <p:nvGrpSpPr>
            <p:cNvPr id="38" name="그룹 37">
              <a:extLst>
                <a:ext uri="{FF2B5EF4-FFF2-40B4-BE49-F238E27FC236}">
                  <a16:creationId xmlns:a16="http://schemas.microsoft.com/office/drawing/2014/main" id="{F660C4FC-369B-423C-A55B-52510AE50EB1}"/>
                </a:ext>
              </a:extLst>
            </p:cNvPr>
            <p:cNvGrpSpPr/>
            <p:nvPr/>
          </p:nvGrpSpPr>
          <p:grpSpPr>
            <a:xfrm>
              <a:off x="8481373" y="3543124"/>
              <a:ext cx="1083460" cy="360000"/>
              <a:chOff x="8349966" y="3547744"/>
              <a:chExt cx="1083460" cy="360000"/>
            </a:xfrm>
          </p:grpSpPr>
          <p:sp>
            <p:nvSpPr>
              <p:cNvPr id="47" name="직사각형 46">
                <a:extLst>
                  <a:ext uri="{FF2B5EF4-FFF2-40B4-BE49-F238E27FC236}">
                    <a16:creationId xmlns:a16="http://schemas.microsoft.com/office/drawing/2014/main" id="{2699AC82-C45A-4854-A5C4-5F76487B7E46}"/>
                  </a:ext>
                </a:extLst>
              </p:cNvPr>
              <p:cNvSpPr/>
              <p:nvPr/>
            </p:nvSpPr>
            <p:spPr>
              <a:xfrm>
                <a:off x="834996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1</a:t>
                </a:r>
                <a:endParaRPr lang="ko-KR" altLang="en-US" dirty="0">
                  <a:solidFill>
                    <a:schemeClr val="tx1"/>
                  </a:solidFill>
                  <a:latin typeface="Calibri" panose="020F0502020204030204" pitchFamily="34" charset="0"/>
                  <a:cs typeface="Calibri" panose="020F0502020204030204" pitchFamily="34" charset="0"/>
                </a:endParaRPr>
              </a:p>
            </p:txBody>
          </p:sp>
          <p:sp>
            <p:nvSpPr>
              <p:cNvPr id="48" name="직사각형 47">
                <a:extLst>
                  <a:ext uri="{FF2B5EF4-FFF2-40B4-BE49-F238E27FC236}">
                    <a16:creationId xmlns:a16="http://schemas.microsoft.com/office/drawing/2014/main" id="{9A557047-0977-4362-9967-13BEBF91E6E4}"/>
                  </a:ext>
                </a:extLst>
              </p:cNvPr>
              <p:cNvSpPr/>
              <p:nvPr/>
            </p:nvSpPr>
            <p:spPr>
              <a:xfrm>
                <a:off x="871169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3</a:t>
                </a:r>
                <a:endParaRPr lang="ko-KR" altLang="en-US" dirty="0">
                  <a:solidFill>
                    <a:schemeClr val="tx1"/>
                  </a:solidFill>
                  <a:latin typeface="Calibri" panose="020F0502020204030204" pitchFamily="34" charset="0"/>
                  <a:cs typeface="Calibri" panose="020F0502020204030204" pitchFamily="34" charset="0"/>
                </a:endParaRPr>
              </a:p>
            </p:txBody>
          </p:sp>
          <p:sp>
            <p:nvSpPr>
              <p:cNvPr id="49" name="직사각형 48">
                <a:extLst>
                  <a:ext uri="{FF2B5EF4-FFF2-40B4-BE49-F238E27FC236}">
                    <a16:creationId xmlns:a16="http://schemas.microsoft.com/office/drawing/2014/main" id="{621A9F52-DC58-4861-B66F-AAA868553989}"/>
                  </a:ext>
                </a:extLst>
              </p:cNvPr>
              <p:cNvSpPr/>
              <p:nvPr/>
            </p:nvSpPr>
            <p:spPr>
              <a:xfrm>
                <a:off x="9073426" y="3547744"/>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5</a:t>
                </a:r>
                <a:endParaRPr lang="ko-KR" altLang="en-US" dirty="0">
                  <a:solidFill>
                    <a:schemeClr val="tx1"/>
                  </a:solidFill>
                  <a:latin typeface="Calibri" panose="020F0502020204030204" pitchFamily="34" charset="0"/>
                  <a:cs typeface="Calibri" panose="020F0502020204030204" pitchFamily="34" charset="0"/>
                </a:endParaRPr>
              </a:p>
            </p:txBody>
          </p:sp>
        </p:grpSp>
        <p:grpSp>
          <p:nvGrpSpPr>
            <p:cNvPr id="41" name="그룹 40">
              <a:extLst>
                <a:ext uri="{FF2B5EF4-FFF2-40B4-BE49-F238E27FC236}">
                  <a16:creationId xmlns:a16="http://schemas.microsoft.com/office/drawing/2014/main" id="{C350C51D-8FE6-4EAD-9125-A7CD8E87986C}"/>
                </a:ext>
              </a:extLst>
            </p:cNvPr>
            <p:cNvGrpSpPr/>
            <p:nvPr/>
          </p:nvGrpSpPr>
          <p:grpSpPr>
            <a:xfrm>
              <a:off x="8481373" y="4134516"/>
              <a:ext cx="1803460" cy="360000"/>
              <a:chOff x="8481373" y="4106993"/>
              <a:chExt cx="1803460" cy="360000"/>
            </a:xfrm>
          </p:grpSpPr>
          <p:sp>
            <p:nvSpPr>
              <p:cNvPr id="42" name="직사각형 41">
                <a:extLst>
                  <a:ext uri="{FF2B5EF4-FFF2-40B4-BE49-F238E27FC236}">
                    <a16:creationId xmlns:a16="http://schemas.microsoft.com/office/drawing/2014/main" id="{A8DA8DE8-5D0C-4EF4-A6D6-1966B7DABE86}"/>
                  </a:ext>
                </a:extLst>
              </p:cNvPr>
              <p:cNvSpPr/>
              <p:nvPr/>
            </p:nvSpPr>
            <p:spPr>
              <a:xfrm>
                <a:off x="848137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1</a:t>
                </a:r>
                <a:endParaRPr lang="ko-KR" altLang="en-US" dirty="0">
                  <a:solidFill>
                    <a:schemeClr val="tx1"/>
                  </a:solidFill>
                  <a:latin typeface="Calibri" panose="020F0502020204030204" pitchFamily="34" charset="0"/>
                  <a:cs typeface="Calibri" panose="020F0502020204030204" pitchFamily="34" charset="0"/>
                </a:endParaRPr>
              </a:p>
            </p:txBody>
          </p:sp>
          <p:sp>
            <p:nvSpPr>
              <p:cNvPr id="43" name="직사각형 42">
                <a:extLst>
                  <a:ext uri="{FF2B5EF4-FFF2-40B4-BE49-F238E27FC236}">
                    <a16:creationId xmlns:a16="http://schemas.microsoft.com/office/drawing/2014/main" id="{2C7086E4-ADEE-4D87-8F81-C008924ECED3}"/>
                  </a:ext>
                </a:extLst>
              </p:cNvPr>
              <p:cNvSpPr/>
              <p:nvPr/>
            </p:nvSpPr>
            <p:spPr>
              <a:xfrm>
                <a:off x="8842238"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2</a:t>
                </a:r>
                <a:endParaRPr lang="ko-KR" altLang="en-US" dirty="0">
                  <a:solidFill>
                    <a:schemeClr val="tx1"/>
                  </a:solidFill>
                  <a:latin typeface="Calibri" panose="020F0502020204030204" pitchFamily="34" charset="0"/>
                  <a:cs typeface="Calibri" panose="020F0502020204030204" pitchFamily="34" charset="0"/>
                </a:endParaRPr>
              </a:p>
            </p:txBody>
          </p:sp>
          <p:sp>
            <p:nvSpPr>
              <p:cNvPr id="44" name="직사각형 43">
                <a:extLst>
                  <a:ext uri="{FF2B5EF4-FFF2-40B4-BE49-F238E27FC236}">
                    <a16:creationId xmlns:a16="http://schemas.microsoft.com/office/drawing/2014/main" id="{92FB9B8D-CBF4-4914-9748-E6CF86B24D20}"/>
                  </a:ext>
                </a:extLst>
              </p:cNvPr>
              <p:cNvSpPr/>
              <p:nvPr/>
            </p:nvSpPr>
            <p:spPr>
              <a:xfrm>
                <a:off x="920310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3</a:t>
                </a:r>
                <a:endParaRPr lang="ko-KR" altLang="en-US" dirty="0">
                  <a:solidFill>
                    <a:schemeClr val="tx1"/>
                  </a:solidFill>
                  <a:latin typeface="Calibri" panose="020F0502020204030204" pitchFamily="34" charset="0"/>
                  <a:cs typeface="Calibri" panose="020F0502020204030204" pitchFamily="34" charset="0"/>
                </a:endParaRPr>
              </a:p>
            </p:txBody>
          </p:sp>
          <p:sp>
            <p:nvSpPr>
              <p:cNvPr id="45" name="직사각형 44">
                <a:extLst>
                  <a:ext uri="{FF2B5EF4-FFF2-40B4-BE49-F238E27FC236}">
                    <a16:creationId xmlns:a16="http://schemas.microsoft.com/office/drawing/2014/main" id="{EBFA71D4-95AA-4693-BA19-DDEDFC413DB3}"/>
                  </a:ext>
                </a:extLst>
              </p:cNvPr>
              <p:cNvSpPr/>
              <p:nvPr/>
            </p:nvSpPr>
            <p:spPr>
              <a:xfrm>
                <a:off x="9563968"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5</a:t>
                </a:r>
                <a:endParaRPr lang="ko-KR" altLang="en-US" dirty="0">
                  <a:solidFill>
                    <a:schemeClr val="tx1"/>
                  </a:solidFill>
                  <a:latin typeface="Calibri" panose="020F0502020204030204" pitchFamily="34" charset="0"/>
                  <a:cs typeface="Calibri" panose="020F0502020204030204" pitchFamily="34" charset="0"/>
                </a:endParaRPr>
              </a:p>
            </p:txBody>
          </p:sp>
          <p:sp>
            <p:nvSpPr>
              <p:cNvPr id="46" name="직사각형 45">
                <a:extLst>
                  <a:ext uri="{FF2B5EF4-FFF2-40B4-BE49-F238E27FC236}">
                    <a16:creationId xmlns:a16="http://schemas.microsoft.com/office/drawing/2014/main" id="{B4622E3A-E22C-43A4-BBB6-EE72C3CB5420}"/>
                  </a:ext>
                </a:extLst>
              </p:cNvPr>
              <p:cNvSpPr/>
              <p:nvPr/>
            </p:nvSpPr>
            <p:spPr>
              <a:xfrm>
                <a:off x="9924833" y="4106993"/>
                <a:ext cx="36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libri" panose="020F0502020204030204" pitchFamily="34" charset="0"/>
                    <a:cs typeface="Calibri" panose="020F0502020204030204" pitchFamily="34" charset="0"/>
                  </a:rPr>
                  <a:t>4</a:t>
                </a:r>
                <a:endParaRPr lang="ko-KR" altLang="en-US" dirty="0">
                  <a:solidFill>
                    <a:schemeClr val="tx1"/>
                  </a:solidFill>
                  <a:latin typeface="Calibri" panose="020F0502020204030204" pitchFamily="34" charset="0"/>
                  <a:cs typeface="Calibri" panose="020F0502020204030204" pitchFamily="34" charset="0"/>
                </a:endParaRPr>
              </a:p>
            </p:txBody>
          </p:sp>
        </p:grpSp>
      </p:grpSp>
      <p:sp>
        <p:nvSpPr>
          <p:cNvPr id="50" name="직사각형 49">
            <a:extLst>
              <a:ext uri="{FF2B5EF4-FFF2-40B4-BE49-F238E27FC236}">
                <a16:creationId xmlns:a16="http://schemas.microsoft.com/office/drawing/2014/main" id="{E37F6B06-182B-4AF6-8A64-E48A3CF975E9}"/>
              </a:ext>
            </a:extLst>
          </p:cNvPr>
          <p:cNvSpPr/>
          <p:nvPr/>
        </p:nvSpPr>
        <p:spPr>
          <a:xfrm>
            <a:off x="8872028" y="2781423"/>
            <a:ext cx="2127314" cy="830997"/>
          </a:xfrm>
          <a:prstGeom prst="rect">
            <a:avLst/>
          </a:prstGeom>
        </p:spPr>
        <p:txBody>
          <a:bodyPr wrap="none">
            <a:spAutoFit/>
          </a:bodyPr>
          <a:lstStyle/>
          <a:p>
            <a:pPr algn="ctr"/>
            <a:r>
              <a:rPr lang="en-US" altLang="ko-KR" sz="2400" dirty="0">
                <a:latin typeface="Calibri" panose="020F0502020204030204" pitchFamily="34" charset="0"/>
                <a:cs typeface="Calibri" panose="020F0502020204030204" pitchFamily="34" charset="0"/>
              </a:rPr>
              <a:t>Mappings </a:t>
            </a:r>
          </a:p>
          <a:p>
            <a:pPr algn="ctr"/>
            <a:r>
              <a:rPr lang="en-US" altLang="ko-KR" sz="2400" dirty="0">
                <a:latin typeface="Calibri" panose="020F0502020204030204" pitchFamily="34" charset="0"/>
                <a:cs typeface="Calibri" panose="020F0502020204030204" pitchFamily="34" charset="0"/>
              </a:rPr>
              <a:t>(integer arrays)</a:t>
            </a:r>
          </a:p>
        </p:txBody>
      </p:sp>
    </p:spTree>
    <p:extLst>
      <p:ext uri="{BB962C8B-B14F-4D97-AF65-F5344CB8AC3E}">
        <p14:creationId xmlns:p14="http://schemas.microsoft.com/office/powerpoint/2010/main" val="323685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ACB5CF-6496-4C22-8059-CCF7EDB042D4}"/>
              </a:ext>
            </a:extLst>
          </p:cNvPr>
          <p:cNvSpPr>
            <a:spLocks noGrp="1"/>
          </p:cNvSpPr>
          <p:nvPr>
            <p:ph type="title"/>
          </p:nvPr>
        </p:nvSpPr>
        <p:spPr/>
        <p:txBody>
          <a:bodyPr/>
          <a:lstStyle/>
          <a:p>
            <a:r>
              <a:rPr lang="en-US" altLang="ko-KR" b="1" dirty="0"/>
              <a:t>Outline</a:t>
            </a:r>
            <a:endParaRPr lang="ko-KR" altLang="en-US" b="1" dirty="0"/>
          </a:p>
        </p:txBody>
      </p:sp>
      <p:sp>
        <p:nvSpPr>
          <p:cNvPr id="3" name="내용 개체 틀 2">
            <a:extLst>
              <a:ext uri="{FF2B5EF4-FFF2-40B4-BE49-F238E27FC236}">
                <a16:creationId xmlns:a16="http://schemas.microsoft.com/office/drawing/2014/main" id="{DC472D99-D1C1-4751-BFEE-CCF38BB37F0A}"/>
              </a:ext>
            </a:extLst>
          </p:cNvPr>
          <p:cNvSpPr>
            <a:spLocks noGrp="1"/>
          </p:cNvSpPr>
          <p:nvPr>
            <p:ph idx="1"/>
          </p:nvPr>
        </p:nvSpPr>
        <p:spPr/>
        <p:txBody>
          <a:bodyPr>
            <a:normAutofit/>
          </a:bodyPr>
          <a:lstStyle/>
          <a:p>
            <a:pPr marL="514350" indent="-514350">
              <a:buFont typeface="+mj-lt"/>
              <a:buAutoNum type="arabicPeriod"/>
            </a:pPr>
            <a:r>
              <a:rPr lang="en-US" altLang="ko-KR" b="1" dirty="0"/>
              <a:t>Introduction.</a:t>
            </a:r>
          </a:p>
          <a:p>
            <a:pPr marL="514350" indent="-514350">
              <a:buFont typeface="+mj-lt"/>
              <a:buAutoNum type="arabicPeriod"/>
            </a:pPr>
            <a:endParaRPr lang="en-US" altLang="ko-KR" dirty="0"/>
          </a:p>
          <a:p>
            <a:pPr marL="514350" indent="-514350">
              <a:buFont typeface="+mj-lt"/>
              <a:buAutoNum type="arabicPeriod"/>
            </a:pPr>
            <a:r>
              <a:rPr lang="en-US" altLang="ko-KR" b="1" dirty="0"/>
              <a:t>Preliminaries.</a:t>
            </a:r>
          </a:p>
          <a:p>
            <a:pPr marL="514350" indent="-514350">
              <a:buFont typeface="+mj-lt"/>
              <a:buAutoNum type="arabicPeriod"/>
            </a:pPr>
            <a:endParaRPr lang="en-US" altLang="ko-KR" b="1" dirty="0"/>
          </a:p>
          <a:p>
            <a:pPr marL="514350" indent="-514350">
              <a:buFont typeface="+mj-lt"/>
              <a:buAutoNum type="arabicPeriod"/>
            </a:pPr>
            <a:r>
              <a:rPr lang="en-US" altLang="ko-KR" b="1" dirty="0"/>
              <a:t>Proposed method.</a:t>
            </a:r>
          </a:p>
          <a:p>
            <a:pPr marL="514350" indent="-514350">
              <a:buFont typeface="+mj-lt"/>
              <a:buAutoNum type="arabicPeriod"/>
            </a:pPr>
            <a:endParaRPr lang="en-US" altLang="ko-KR" b="1" dirty="0"/>
          </a:p>
          <a:p>
            <a:pPr marL="514350" indent="-514350">
              <a:buFont typeface="+mj-lt"/>
              <a:buAutoNum type="arabicPeriod"/>
            </a:pPr>
            <a:r>
              <a:rPr lang="en-US" altLang="ko-KR" b="1" dirty="0">
                <a:solidFill>
                  <a:srgbClr val="FF2955"/>
                </a:solidFill>
              </a:rPr>
              <a:t>Experiments.</a:t>
            </a:r>
          </a:p>
          <a:p>
            <a:pPr marL="514350" indent="-514350">
              <a:buFont typeface="+mj-lt"/>
              <a:buAutoNum type="arabicPeriod"/>
            </a:pPr>
            <a:endParaRPr lang="en-US" altLang="ko-KR" b="1" dirty="0"/>
          </a:p>
          <a:p>
            <a:pPr marL="514350" indent="-514350">
              <a:buFont typeface="+mj-lt"/>
              <a:buAutoNum type="arabicPeriod"/>
            </a:pPr>
            <a:r>
              <a:rPr lang="en-US" altLang="ko-KR" b="1" dirty="0"/>
              <a:t>Conclusion.</a:t>
            </a:r>
            <a:endParaRPr lang="ko-KR" altLang="en-US" b="1" dirty="0"/>
          </a:p>
        </p:txBody>
      </p:sp>
      <p:sp>
        <p:nvSpPr>
          <p:cNvPr id="4" name="슬라이드 번호 개체 틀 3">
            <a:extLst>
              <a:ext uri="{FF2B5EF4-FFF2-40B4-BE49-F238E27FC236}">
                <a16:creationId xmlns:a16="http://schemas.microsoft.com/office/drawing/2014/main" id="{D48CEA80-1615-4421-8BF5-07C2F5EEE80E}"/>
              </a:ext>
            </a:extLst>
          </p:cNvPr>
          <p:cNvSpPr>
            <a:spLocks noGrp="1"/>
          </p:cNvSpPr>
          <p:nvPr>
            <p:ph type="sldNum" sz="quarter" idx="12"/>
          </p:nvPr>
        </p:nvSpPr>
        <p:spPr/>
        <p:txBody>
          <a:bodyPr/>
          <a:lstStyle/>
          <a:p>
            <a:fld id="{998EA92C-0675-4718-8BEE-FC44813D98F8}" type="slidenum">
              <a:rPr lang="ko-KR" altLang="en-US" smtClean="0"/>
              <a:pPr/>
              <a:t>21</a:t>
            </a:fld>
            <a:r>
              <a:rPr lang="ko-KR" altLang="en-US"/>
              <a:t> </a:t>
            </a:r>
            <a:endParaRPr lang="ko-KR" altLang="en-US" dirty="0"/>
          </a:p>
        </p:txBody>
      </p:sp>
      <p:pic>
        <p:nvPicPr>
          <p:cNvPr id="6" name="그림 5">
            <a:extLst>
              <a:ext uri="{FF2B5EF4-FFF2-40B4-BE49-F238E27FC236}">
                <a16:creationId xmlns:a16="http://schemas.microsoft.com/office/drawing/2014/main" id="{7F67FFC8-B6AA-42E3-B9DD-AE1C0B33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1189"/>
            <a:ext cx="2418512" cy="2418512"/>
          </a:xfrm>
          <a:prstGeom prst="rect">
            <a:avLst/>
          </a:prstGeom>
        </p:spPr>
      </p:pic>
    </p:spTree>
    <p:extLst>
      <p:ext uri="{BB962C8B-B14F-4D97-AF65-F5344CB8AC3E}">
        <p14:creationId xmlns:p14="http://schemas.microsoft.com/office/powerpoint/2010/main" val="70566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2DC8CE-0219-4CF1-A4E0-A55BEA5C11D4}"/>
              </a:ext>
            </a:extLst>
          </p:cNvPr>
          <p:cNvSpPr>
            <a:spLocks noGrp="1"/>
          </p:cNvSpPr>
          <p:nvPr>
            <p:ph type="title"/>
          </p:nvPr>
        </p:nvSpPr>
        <p:spPr/>
        <p:txBody>
          <a:bodyPr/>
          <a:lstStyle/>
          <a:p>
            <a:r>
              <a:rPr lang="en-US" altLang="ko-KR" dirty="0"/>
              <a:t>Experimental settings: Datasets</a:t>
            </a:r>
            <a:endParaRPr lang="ko-KR" altLang="en-US" dirty="0"/>
          </a:p>
        </p:txBody>
      </p:sp>
      <p:sp>
        <p:nvSpPr>
          <p:cNvPr id="3" name="내용 개체 틀 2">
            <a:extLst>
              <a:ext uri="{FF2B5EF4-FFF2-40B4-BE49-F238E27FC236}">
                <a16:creationId xmlns:a16="http://schemas.microsoft.com/office/drawing/2014/main" id="{7A40C030-C479-48C7-8ED3-2EEFB6179F33}"/>
              </a:ext>
            </a:extLst>
          </p:cNvPr>
          <p:cNvSpPr>
            <a:spLocks noGrp="1"/>
          </p:cNvSpPr>
          <p:nvPr>
            <p:ph idx="1"/>
          </p:nvPr>
        </p:nvSpPr>
        <p:spPr>
          <a:xfrm>
            <a:off x="276397" y="1173480"/>
            <a:ext cx="11639203" cy="4988243"/>
          </a:xfrm>
        </p:spPr>
        <p:txBody>
          <a:bodyPr/>
          <a:lstStyle/>
          <a:p>
            <a:pPr marL="0" indent="0">
              <a:buNone/>
            </a:pPr>
            <a:r>
              <a:rPr lang="en-US" altLang="ko-KR" dirty="0"/>
              <a:t>Used 6 public real-world datasets.</a:t>
            </a:r>
          </a:p>
          <a:p>
            <a:pPr lvl="1"/>
            <a:r>
              <a:rPr lang="en-US" altLang="ko-KR" dirty="0"/>
              <a:t>Four 3-order and two 4-order irregular tensors.</a:t>
            </a:r>
          </a:p>
          <a:p>
            <a:pPr lvl="1"/>
            <a:r>
              <a:rPr lang="en-US" altLang="ko-KR" dirty="0"/>
              <a:t>Four sparse and two dense irregular tensors.</a:t>
            </a:r>
          </a:p>
          <a:p>
            <a:pPr lvl="1"/>
            <a:endParaRPr lang="ko-KR" altLang="en-US" dirty="0"/>
          </a:p>
        </p:txBody>
      </p:sp>
      <p:sp>
        <p:nvSpPr>
          <p:cNvPr id="4" name="슬라이드 번호 개체 틀 3">
            <a:extLst>
              <a:ext uri="{FF2B5EF4-FFF2-40B4-BE49-F238E27FC236}">
                <a16:creationId xmlns:a16="http://schemas.microsoft.com/office/drawing/2014/main" id="{8D8FB8A8-33AA-4908-9D2D-C12DAF4D70FB}"/>
              </a:ext>
            </a:extLst>
          </p:cNvPr>
          <p:cNvSpPr>
            <a:spLocks noGrp="1"/>
          </p:cNvSpPr>
          <p:nvPr>
            <p:ph type="sldNum" sz="quarter" idx="12"/>
          </p:nvPr>
        </p:nvSpPr>
        <p:spPr/>
        <p:txBody>
          <a:bodyPr/>
          <a:lstStyle/>
          <a:p>
            <a:fld id="{439E02B6-F1B5-4FE8-897B-C4C911F1FA68}" type="slidenum">
              <a:rPr lang="ko-KR" altLang="en-US" smtClean="0"/>
              <a:t>22</a:t>
            </a:fld>
            <a:endParaRPr lang="ko-KR" altLang="en-US"/>
          </a:p>
        </p:txBody>
      </p:sp>
      <p:pic>
        <p:nvPicPr>
          <p:cNvPr id="5" name="그림 4">
            <a:extLst>
              <a:ext uri="{FF2B5EF4-FFF2-40B4-BE49-F238E27FC236}">
                <a16:creationId xmlns:a16="http://schemas.microsoft.com/office/drawing/2014/main" id="{CF05E650-173E-4FBC-83D7-7712C6E26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689" y="3316740"/>
            <a:ext cx="1465659" cy="1465659"/>
          </a:xfrm>
          <a:prstGeom prst="rect">
            <a:avLst/>
          </a:prstGeom>
        </p:spPr>
      </p:pic>
      <p:sp>
        <p:nvSpPr>
          <p:cNvPr id="6" name="TextBox 5">
            <a:extLst>
              <a:ext uri="{FF2B5EF4-FFF2-40B4-BE49-F238E27FC236}">
                <a16:creationId xmlns:a16="http://schemas.microsoft.com/office/drawing/2014/main" id="{7D9A807E-4FC3-4E1A-BD24-ED958C0D2195}"/>
              </a:ext>
            </a:extLst>
          </p:cNvPr>
          <p:cNvSpPr txBox="1"/>
          <p:nvPr/>
        </p:nvSpPr>
        <p:spPr>
          <a:xfrm>
            <a:off x="9352664" y="5077256"/>
            <a:ext cx="2221707"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Stock data</a:t>
            </a:r>
            <a:endParaRPr lang="ko-KR" altLang="en-US" sz="2400" b="1" dirty="0">
              <a:latin typeface="Calibri" panose="020F0502020204030204" pitchFamily="34" charset="0"/>
              <a:cs typeface="Calibri" panose="020F0502020204030204" pitchFamily="34" charset="0"/>
            </a:endParaRPr>
          </a:p>
        </p:txBody>
      </p:sp>
      <p:pic>
        <p:nvPicPr>
          <p:cNvPr id="13" name="그림 12">
            <a:extLst>
              <a:ext uri="{FF2B5EF4-FFF2-40B4-BE49-F238E27FC236}">
                <a16:creationId xmlns:a16="http://schemas.microsoft.com/office/drawing/2014/main" id="{BAC418D7-8A74-4AF4-90A0-A4C465503874}"/>
              </a:ext>
            </a:extLst>
          </p:cNvPr>
          <p:cNvPicPr>
            <a:picLocks noChangeAspect="1"/>
          </p:cNvPicPr>
          <p:nvPr/>
        </p:nvPicPr>
        <p:blipFill>
          <a:blip r:embed="rId4"/>
          <a:stretch>
            <a:fillRect/>
          </a:stretch>
        </p:blipFill>
        <p:spPr>
          <a:xfrm>
            <a:off x="1198879" y="3266499"/>
            <a:ext cx="1566140" cy="1566140"/>
          </a:xfrm>
          <a:prstGeom prst="rect">
            <a:avLst/>
          </a:prstGeom>
        </p:spPr>
      </p:pic>
      <p:sp>
        <p:nvSpPr>
          <p:cNvPr id="14" name="TextBox 13">
            <a:extLst>
              <a:ext uri="{FF2B5EF4-FFF2-40B4-BE49-F238E27FC236}">
                <a16:creationId xmlns:a16="http://schemas.microsoft.com/office/drawing/2014/main" id="{8389E6FE-8123-4085-8CB0-06249BBE4AD9}"/>
              </a:ext>
            </a:extLst>
          </p:cNvPr>
          <p:cNvSpPr txBox="1"/>
          <p:nvPr/>
        </p:nvSpPr>
        <p:spPr>
          <a:xfrm>
            <a:off x="871095" y="4938757"/>
            <a:ext cx="2221707" cy="830997"/>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Electronic hospital records</a:t>
            </a:r>
            <a:endParaRPr lang="ko-KR" altLang="en-US" sz="2400" b="1" dirty="0">
              <a:latin typeface="Calibri" panose="020F0502020204030204" pitchFamily="34" charset="0"/>
              <a:cs typeface="Calibri" panose="020F0502020204030204" pitchFamily="34" charset="0"/>
            </a:endParaRPr>
          </a:p>
        </p:txBody>
      </p:sp>
      <p:pic>
        <p:nvPicPr>
          <p:cNvPr id="16" name="그림 15">
            <a:extLst>
              <a:ext uri="{FF2B5EF4-FFF2-40B4-BE49-F238E27FC236}">
                <a16:creationId xmlns:a16="http://schemas.microsoft.com/office/drawing/2014/main" id="{7EB15DB0-F8A2-4EAE-8B6E-281A78C4C9C4}"/>
              </a:ext>
            </a:extLst>
          </p:cNvPr>
          <p:cNvPicPr>
            <a:picLocks noChangeAspect="1"/>
          </p:cNvPicPr>
          <p:nvPr/>
        </p:nvPicPr>
        <p:blipFill>
          <a:blip r:embed="rId5"/>
          <a:stretch>
            <a:fillRect/>
          </a:stretch>
        </p:blipFill>
        <p:spPr>
          <a:xfrm>
            <a:off x="4140194" y="3430457"/>
            <a:ext cx="1238225" cy="1238225"/>
          </a:xfrm>
          <a:prstGeom prst="rect">
            <a:avLst/>
          </a:prstGeom>
        </p:spPr>
      </p:pic>
      <p:sp>
        <p:nvSpPr>
          <p:cNvPr id="17" name="TextBox 16">
            <a:extLst>
              <a:ext uri="{FF2B5EF4-FFF2-40B4-BE49-F238E27FC236}">
                <a16:creationId xmlns:a16="http://schemas.microsoft.com/office/drawing/2014/main" id="{B7769588-AA68-44B9-AD14-3EB6051692F7}"/>
              </a:ext>
            </a:extLst>
          </p:cNvPr>
          <p:cNvSpPr txBox="1"/>
          <p:nvPr/>
        </p:nvSpPr>
        <p:spPr>
          <a:xfrm>
            <a:off x="3648452" y="5077256"/>
            <a:ext cx="2221707"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Email data</a:t>
            </a:r>
            <a:endParaRPr lang="ko-KR" altLang="en-US" sz="2400" b="1" dirty="0">
              <a:latin typeface="Calibri" panose="020F0502020204030204" pitchFamily="34" charset="0"/>
              <a:cs typeface="Calibri" panose="020F0502020204030204" pitchFamily="34" charset="0"/>
            </a:endParaRPr>
          </a:p>
        </p:txBody>
      </p:sp>
      <p:pic>
        <p:nvPicPr>
          <p:cNvPr id="19" name="그림 18">
            <a:extLst>
              <a:ext uri="{FF2B5EF4-FFF2-40B4-BE49-F238E27FC236}">
                <a16:creationId xmlns:a16="http://schemas.microsoft.com/office/drawing/2014/main" id="{A36E13DF-2263-4014-9820-FD84AD0940FE}"/>
              </a:ext>
            </a:extLst>
          </p:cNvPr>
          <p:cNvPicPr>
            <a:picLocks noChangeAspect="1"/>
          </p:cNvPicPr>
          <p:nvPr/>
        </p:nvPicPr>
        <p:blipFill>
          <a:blip r:embed="rId6"/>
          <a:stretch>
            <a:fillRect/>
          </a:stretch>
        </p:blipFill>
        <p:spPr>
          <a:xfrm>
            <a:off x="6753594" y="3248610"/>
            <a:ext cx="1601919" cy="1601919"/>
          </a:xfrm>
          <a:prstGeom prst="rect">
            <a:avLst/>
          </a:prstGeom>
        </p:spPr>
      </p:pic>
      <p:sp>
        <p:nvSpPr>
          <p:cNvPr id="20" name="TextBox 19">
            <a:extLst>
              <a:ext uri="{FF2B5EF4-FFF2-40B4-BE49-F238E27FC236}">
                <a16:creationId xmlns:a16="http://schemas.microsoft.com/office/drawing/2014/main" id="{AF0F54BB-2F12-4B61-8511-59E0083B6FEA}"/>
              </a:ext>
            </a:extLst>
          </p:cNvPr>
          <p:cNvSpPr txBox="1"/>
          <p:nvPr/>
        </p:nvSpPr>
        <p:spPr>
          <a:xfrm>
            <a:off x="6443699" y="5077256"/>
            <a:ext cx="2221707" cy="830997"/>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User-interaction data</a:t>
            </a:r>
            <a:endParaRPr lang="ko-KR" alt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37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5C5015-560F-40BD-84FA-86BA75991AF3}"/>
              </a:ext>
            </a:extLst>
          </p:cNvPr>
          <p:cNvSpPr>
            <a:spLocks noGrp="1"/>
          </p:cNvSpPr>
          <p:nvPr>
            <p:ph type="title"/>
          </p:nvPr>
        </p:nvSpPr>
        <p:spPr/>
        <p:txBody>
          <a:bodyPr/>
          <a:lstStyle/>
          <a:p>
            <a:r>
              <a:rPr lang="en-US" altLang="ko-KR" dirty="0"/>
              <a:t>Experimental settings: Baselines</a:t>
            </a:r>
            <a:endParaRPr lang="ko-KR" altLang="en-US" dirty="0"/>
          </a:p>
        </p:txBody>
      </p:sp>
      <p:sp>
        <p:nvSpPr>
          <p:cNvPr id="3" name="내용 개체 틀 2">
            <a:extLst>
              <a:ext uri="{FF2B5EF4-FFF2-40B4-BE49-F238E27FC236}">
                <a16:creationId xmlns:a16="http://schemas.microsoft.com/office/drawing/2014/main" id="{ABFE2468-E520-4A81-9482-BCF5F122B715}"/>
              </a:ext>
            </a:extLst>
          </p:cNvPr>
          <p:cNvSpPr>
            <a:spLocks noGrp="1"/>
          </p:cNvSpPr>
          <p:nvPr>
            <p:ph idx="1"/>
          </p:nvPr>
        </p:nvSpPr>
        <p:spPr/>
        <p:txBody>
          <a:bodyPr/>
          <a:lstStyle/>
          <a:p>
            <a:pPr marL="0" indent="0">
              <a:buNone/>
            </a:pPr>
            <a:r>
              <a:rPr lang="en-US" altLang="ko-KR" dirty="0"/>
              <a:t>We used lossy-compression baselines.</a:t>
            </a:r>
          </a:p>
          <a:p>
            <a:pPr marL="0" indent="0">
              <a:buNone/>
            </a:pPr>
            <a:endParaRPr lang="en-US" altLang="ko-KR" sz="500" dirty="0"/>
          </a:p>
          <a:p>
            <a:r>
              <a:rPr lang="en-US" altLang="ko-KR" dirty="0"/>
              <a:t>Methods for </a:t>
            </a:r>
            <a:r>
              <a:rPr lang="en-US" altLang="ko-KR" b="1" dirty="0">
                <a:solidFill>
                  <a:srgbClr val="485190"/>
                </a:solidFill>
              </a:rPr>
              <a:t>3-order dense</a:t>
            </a:r>
            <a:r>
              <a:rPr lang="en-US" altLang="ko-KR" dirty="0"/>
              <a:t> irregular tensors.</a:t>
            </a:r>
          </a:p>
          <a:p>
            <a:pPr lvl="1"/>
            <a:r>
              <a:rPr lang="en-US" altLang="ko-KR" dirty="0"/>
              <a:t>PARAFAC2-ALS, RD-ALS, DPar2, and HyTuck2.</a:t>
            </a:r>
          </a:p>
          <a:p>
            <a:endParaRPr lang="en-US" altLang="ko-KR" sz="500" dirty="0"/>
          </a:p>
          <a:p>
            <a:r>
              <a:rPr lang="en-US" altLang="ko-KR" dirty="0"/>
              <a:t>Methods for </a:t>
            </a:r>
            <a:r>
              <a:rPr lang="en-US" altLang="ko-KR" b="1" dirty="0">
                <a:solidFill>
                  <a:srgbClr val="485190"/>
                </a:solidFill>
              </a:rPr>
              <a:t>3-order sparse</a:t>
            </a:r>
            <a:r>
              <a:rPr lang="en-US" altLang="ko-KR" dirty="0"/>
              <a:t> irregular tensors.</a:t>
            </a:r>
          </a:p>
          <a:p>
            <a:pPr lvl="1"/>
            <a:r>
              <a:rPr lang="en-US" altLang="ko-KR" dirty="0"/>
              <a:t>COPA, </a:t>
            </a:r>
            <a:r>
              <a:rPr lang="en-US" altLang="ko-KR" dirty="0" err="1"/>
              <a:t>SPARTan</a:t>
            </a:r>
            <a:r>
              <a:rPr lang="en-US" altLang="ko-KR" dirty="0"/>
              <a:t>, and REPAIR.</a:t>
            </a:r>
          </a:p>
          <a:p>
            <a:pPr lvl="1"/>
            <a:endParaRPr lang="en-US" altLang="ko-KR" sz="500" dirty="0"/>
          </a:p>
          <a:p>
            <a:r>
              <a:rPr lang="en-US" altLang="ko-KR" dirty="0"/>
              <a:t>A method for </a:t>
            </a:r>
            <a:r>
              <a:rPr lang="en-US" altLang="ko-KR" b="1" dirty="0">
                <a:solidFill>
                  <a:srgbClr val="485190"/>
                </a:solidFill>
              </a:rPr>
              <a:t>4-order dense</a:t>
            </a:r>
            <a:r>
              <a:rPr lang="en-US" altLang="ko-KR" dirty="0"/>
              <a:t> irregular tensors.</a:t>
            </a:r>
          </a:p>
          <a:p>
            <a:pPr lvl="1"/>
            <a:r>
              <a:rPr lang="en-US" altLang="ko-KR" dirty="0"/>
              <a:t>BTD2.</a:t>
            </a:r>
          </a:p>
          <a:p>
            <a:endParaRPr lang="ko-KR" altLang="en-US" dirty="0"/>
          </a:p>
        </p:txBody>
      </p:sp>
      <p:sp>
        <p:nvSpPr>
          <p:cNvPr id="4" name="슬라이드 번호 개체 틀 3">
            <a:extLst>
              <a:ext uri="{FF2B5EF4-FFF2-40B4-BE49-F238E27FC236}">
                <a16:creationId xmlns:a16="http://schemas.microsoft.com/office/drawing/2014/main" id="{F7C34E2E-58B9-4642-8082-0FF2E4C10A26}"/>
              </a:ext>
            </a:extLst>
          </p:cNvPr>
          <p:cNvSpPr>
            <a:spLocks noGrp="1"/>
          </p:cNvSpPr>
          <p:nvPr>
            <p:ph type="sldNum" sz="quarter" idx="12"/>
          </p:nvPr>
        </p:nvSpPr>
        <p:spPr/>
        <p:txBody>
          <a:bodyPr/>
          <a:lstStyle/>
          <a:p>
            <a:fld id="{439E02B6-F1B5-4FE8-897B-C4C911F1FA68}" type="slidenum">
              <a:rPr lang="ko-KR" altLang="en-US" smtClean="0"/>
              <a:t>23</a:t>
            </a:fld>
            <a:endParaRPr lang="ko-KR" altLang="en-US"/>
          </a:p>
        </p:txBody>
      </p:sp>
    </p:spTree>
    <p:extLst>
      <p:ext uri="{BB962C8B-B14F-4D97-AF65-F5344CB8AC3E}">
        <p14:creationId xmlns:p14="http://schemas.microsoft.com/office/powerpoint/2010/main" val="98265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4ED4FE-5248-4AD7-A371-43E9425A72FB}"/>
              </a:ext>
            </a:extLst>
          </p:cNvPr>
          <p:cNvSpPr>
            <a:spLocks noGrp="1"/>
          </p:cNvSpPr>
          <p:nvPr>
            <p:ph type="title"/>
          </p:nvPr>
        </p:nvSpPr>
        <p:spPr>
          <a:xfrm>
            <a:off x="176000" y="136525"/>
            <a:ext cx="11739600" cy="705600"/>
          </a:xfrm>
        </p:spPr>
        <p:txBody>
          <a:bodyPr/>
          <a:lstStyle/>
          <a:p>
            <a:r>
              <a:rPr lang="en-US" altLang="ko-KR" dirty="0"/>
              <a:t>Our methods are concise and precise</a:t>
            </a:r>
            <a:endParaRPr lang="ko-KR" altLang="en-US" dirty="0"/>
          </a:p>
        </p:txBody>
      </p:sp>
      <p:sp>
        <p:nvSpPr>
          <p:cNvPr id="3" name="내용 개체 틀 2">
            <a:extLst>
              <a:ext uri="{FF2B5EF4-FFF2-40B4-BE49-F238E27FC236}">
                <a16:creationId xmlns:a16="http://schemas.microsoft.com/office/drawing/2014/main" id="{8961D0DF-2F14-430B-8E46-F9251E4B611A}"/>
              </a:ext>
            </a:extLst>
          </p:cNvPr>
          <p:cNvSpPr>
            <a:spLocks noGrp="1"/>
          </p:cNvSpPr>
          <p:nvPr>
            <p:ph idx="1"/>
          </p:nvPr>
        </p:nvSpPr>
        <p:spPr>
          <a:xfrm>
            <a:off x="276397" y="1188720"/>
            <a:ext cx="11639203" cy="4988243"/>
          </a:xfrm>
        </p:spPr>
        <p:txBody>
          <a:bodyPr/>
          <a:lstStyle/>
          <a:p>
            <a:pPr marL="0" indent="0">
              <a:buNone/>
            </a:pPr>
            <a:r>
              <a:rPr lang="en-US" altLang="ko-KR" dirty="0"/>
              <a:t>The compressed outputs of our methods are up to 37x smaller.</a:t>
            </a:r>
          </a:p>
          <a:p>
            <a:pPr marL="0" indent="0">
              <a:buNone/>
            </a:pPr>
            <a:r>
              <a:rPr lang="en-US" altLang="ko-KR" dirty="0"/>
              <a:t>Our methods show up to 5x better accuracy. </a:t>
            </a:r>
            <a:endParaRPr lang="ko-KR" altLang="en-US" b="1" dirty="0">
              <a:solidFill>
                <a:srgbClr val="FF0000"/>
              </a:solidFill>
            </a:endParaRPr>
          </a:p>
        </p:txBody>
      </p:sp>
      <p:sp>
        <p:nvSpPr>
          <p:cNvPr id="4" name="슬라이드 번호 개체 틀 3">
            <a:extLst>
              <a:ext uri="{FF2B5EF4-FFF2-40B4-BE49-F238E27FC236}">
                <a16:creationId xmlns:a16="http://schemas.microsoft.com/office/drawing/2014/main" id="{42A68AD9-0669-40E7-8859-B11A42BC689C}"/>
              </a:ext>
            </a:extLst>
          </p:cNvPr>
          <p:cNvSpPr>
            <a:spLocks noGrp="1"/>
          </p:cNvSpPr>
          <p:nvPr>
            <p:ph type="sldNum" sz="quarter" idx="12"/>
          </p:nvPr>
        </p:nvSpPr>
        <p:spPr/>
        <p:txBody>
          <a:bodyPr/>
          <a:lstStyle/>
          <a:p>
            <a:fld id="{439E02B6-F1B5-4FE8-897B-C4C911F1FA68}" type="slidenum">
              <a:rPr lang="ko-KR" altLang="en-US" smtClean="0"/>
              <a:t>24</a:t>
            </a:fld>
            <a:endParaRPr lang="ko-KR" altLang="en-US"/>
          </a:p>
        </p:txBody>
      </p:sp>
      <p:pic>
        <p:nvPicPr>
          <p:cNvPr id="11" name="그래픽 10">
            <a:extLst>
              <a:ext uri="{FF2B5EF4-FFF2-40B4-BE49-F238E27FC236}">
                <a16:creationId xmlns:a16="http://schemas.microsoft.com/office/drawing/2014/main" id="{F4331B3C-71E7-4121-9778-B72407870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1366" y="3276812"/>
            <a:ext cx="3013333" cy="2880000"/>
          </a:xfrm>
          <a:prstGeom prst="rect">
            <a:avLst/>
          </a:prstGeom>
        </p:spPr>
      </p:pic>
      <p:sp>
        <p:nvSpPr>
          <p:cNvPr id="12" name="직사각형 11">
            <a:extLst>
              <a:ext uri="{FF2B5EF4-FFF2-40B4-BE49-F238E27FC236}">
                <a16:creationId xmlns:a16="http://schemas.microsoft.com/office/drawing/2014/main" id="{4EF3C898-A994-4C4A-B54B-3BF031EB9864}"/>
              </a:ext>
            </a:extLst>
          </p:cNvPr>
          <p:cNvSpPr/>
          <p:nvPr/>
        </p:nvSpPr>
        <p:spPr>
          <a:xfrm>
            <a:off x="2015882" y="2350772"/>
            <a:ext cx="8349840" cy="1166153"/>
          </a:xfrm>
          <a:prstGeom prst="rect">
            <a:avLst/>
          </a:prstGeom>
        </p:spPr>
        <p:txBody>
          <a:bodyPr wrap="square">
            <a:spAutoFit/>
          </a:bodyPr>
          <a:lstStyle/>
          <a:p>
            <a:pPr>
              <a:lnSpc>
                <a:spcPct val="150000"/>
              </a:lnSpc>
            </a:pPr>
            <a:r>
              <a:rPr lang="en-US" altLang="ko-KR" b="1" u="sng" cap="small" dirty="0">
                <a:latin typeface="Helvetica" panose="020B0604020202020204" pitchFamily="34" charset="0"/>
                <a:cs typeface="Helvetica" panose="020B0604020202020204" pitchFamily="34" charset="0"/>
              </a:rPr>
              <a:t>Light-IT </a:t>
            </a:r>
            <a:r>
              <a:rPr lang="en-US" altLang="ko-KR" b="1" u="sng" dirty="0">
                <a:latin typeface="Helvetica" panose="020B0604020202020204" pitchFamily="34" charset="0"/>
                <a:cs typeface="Helvetica" panose="020B0604020202020204" pitchFamily="34" charset="0"/>
              </a:rPr>
              <a:t>(Proposed)</a:t>
            </a:r>
            <a:r>
              <a:rPr lang="en-US" altLang="ko-KR" b="1" cap="small" dirty="0">
                <a:latin typeface="Helvetica" panose="020B0604020202020204" pitchFamily="34" charset="0"/>
                <a:cs typeface="Helvetica" panose="020B0604020202020204" pitchFamily="34" charset="0"/>
              </a:rPr>
              <a:t>        </a:t>
            </a:r>
            <a:r>
              <a:rPr lang="en-US" altLang="ko-KR" b="1" u="sng" cap="small" dirty="0">
                <a:latin typeface="Helvetica" panose="020B0604020202020204" pitchFamily="34" charset="0"/>
                <a:cs typeface="Helvetica" panose="020B0604020202020204" pitchFamily="34" charset="0"/>
              </a:rPr>
              <a:t>Light-IT</a:t>
            </a:r>
            <a:r>
              <a:rPr lang="en-US" altLang="ko-KR" b="1" u="sng" cap="small" baseline="30000" dirty="0">
                <a:latin typeface="Helvetica" panose="020B0604020202020204" pitchFamily="34" charset="0"/>
                <a:cs typeface="Helvetica" panose="020B0604020202020204" pitchFamily="34" charset="0"/>
              </a:rPr>
              <a:t>++</a:t>
            </a:r>
            <a:r>
              <a:rPr lang="en-US" altLang="ko-KR" b="1" u="sng" dirty="0">
                <a:latin typeface="Helvetica" panose="020B0604020202020204" pitchFamily="34" charset="0"/>
                <a:cs typeface="Helvetica" panose="020B0604020202020204" pitchFamily="34" charset="0"/>
              </a:rPr>
              <a:t> (Proposed)</a:t>
            </a:r>
            <a:r>
              <a:rPr lang="en-US" altLang="ko-KR" dirty="0">
                <a:latin typeface="Helvetica" panose="020B0604020202020204" pitchFamily="34" charset="0"/>
                <a:cs typeface="Helvetica" panose="020B0604020202020204" pitchFamily="34" charset="0"/>
              </a:rPr>
              <a:t>        </a:t>
            </a:r>
            <a:r>
              <a:rPr lang="en-US" altLang="ko-KR" dirty="0" err="1">
                <a:latin typeface="Helvetica" panose="020B0604020202020204" pitchFamily="34" charset="0"/>
                <a:cs typeface="Helvetica" panose="020B0604020202020204" pitchFamily="34" charset="0"/>
              </a:rPr>
              <a:t>SPARTan</a:t>
            </a:r>
            <a:r>
              <a:rPr lang="en-US" altLang="ko-KR" dirty="0">
                <a:latin typeface="Helvetica" panose="020B0604020202020204" pitchFamily="34" charset="0"/>
                <a:cs typeface="Helvetica" panose="020B0604020202020204" pitchFamily="34" charset="0"/>
              </a:rPr>
              <a:t>        COPA        </a:t>
            </a:r>
          </a:p>
          <a:p>
            <a:pPr>
              <a:lnSpc>
                <a:spcPct val="150000"/>
              </a:lnSpc>
            </a:pPr>
            <a:r>
              <a:rPr lang="en-US" altLang="ko-KR" dirty="0">
                <a:latin typeface="Helvetica" panose="020B0604020202020204" pitchFamily="34" charset="0"/>
                <a:cs typeface="Helvetica" panose="020B0604020202020204" pitchFamily="34" charset="0"/>
              </a:rPr>
              <a:t>PARAFAC2-ALS        DPar2        RD-ALS        REPAIR        HyTuck2        BTD2   </a:t>
            </a:r>
            <a:endParaRPr lang="ko-KR" altLang="en-US" dirty="0"/>
          </a:p>
          <a:p>
            <a:pPr>
              <a:lnSpc>
                <a:spcPct val="150000"/>
              </a:lnSpc>
            </a:pPr>
            <a:endParaRPr lang="en-US" altLang="ko-KR" u="sng" baseline="30000" dirty="0">
              <a:latin typeface="Helvetica" panose="020B0604020202020204" pitchFamily="34" charset="0"/>
              <a:cs typeface="Helvetica" panose="020B0604020202020204" pitchFamily="34" charset="0"/>
            </a:endParaRPr>
          </a:p>
        </p:txBody>
      </p:sp>
      <p:sp>
        <p:nvSpPr>
          <p:cNvPr id="13" name="Multiply 12">
            <a:extLst>
              <a:ext uri="{FF2B5EF4-FFF2-40B4-BE49-F238E27FC236}">
                <a16:creationId xmlns:a16="http://schemas.microsoft.com/office/drawing/2014/main" id="{B2A51F12-EF20-44EF-ADBB-2DE59CEDC468}"/>
              </a:ext>
            </a:extLst>
          </p:cNvPr>
          <p:cNvSpPr/>
          <p:nvPr/>
        </p:nvSpPr>
        <p:spPr>
          <a:xfrm>
            <a:off x="3947839" y="2898508"/>
            <a:ext cx="315359" cy="309522"/>
          </a:xfrm>
          <a:prstGeom prst="mathMultiply">
            <a:avLst>
              <a:gd name="adj1" fmla="val 3371"/>
            </a:avLst>
          </a:prstGeom>
          <a:solidFill>
            <a:srgbClr val="00FF00"/>
          </a:solidFill>
          <a:ln w="28575">
            <a:solidFill>
              <a:srgbClr val="ED5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rgbClr val="FF99FF"/>
              </a:solidFill>
            </a:endParaRPr>
          </a:p>
        </p:txBody>
      </p:sp>
      <p:sp>
        <p:nvSpPr>
          <p:cNvPr id="14" name="Diamond 19">
            <a:extLst>
              <a:ext uri="{FF2B5EF4-FFF2-40B4-BE49-F238E27FC236}">
                <a16:creationId xmlns:a16="http://schemas.microsoft.com/office/drawing/2014/main" id="{1EB1AD34-90E5-4FC3-965E-5211DC289A95}"/>
              </a:ext>
            </a:extLst>
          </p:cNvPr>
          <p:cNvSpPr/>
          <p:nvPr/>
        </p:nvSpPr>
        <p:spPr>
          <a:xfrm>
            <a:off x="7249019" y="2533694"/>
            <a:ext cx="224255" cy="220104"/>
          </a:xfrm>
          <a:prstGeom prst="diamond">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sp>
        <p:nvSpPr>
          <p:cNvPr id="15" name="직사각형 14">
            <a:extLst>
              <a:ext uri="{FF2B5EF4-FFF2-40B4-BE49-F238E27FC236}">
                <a16:creationId xmlns:a16="http://schemas.microsoft.com/office/drawing/2014/main" id="{10DF2AFF-5BD7-4744-BC6A-B2133CA37F7F}"/>
              </a:ext>
            </a:extLst>
          </p:cNvPr>
          <p:cNvSpPr/>
          <p:nvPr/>
        </p:nvSpPr>
        <p:spPr>
          <a:xfrm>
            <a:off x="8787554" y="2557092"/>
            <a:ext cx="176579" cy="17331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p>
        </p:txBody>
      </p:sp>
      <p:sp>
        <p:nvSpPr>
          <p:cNvPr id="16" name="Isosceles Triangle 43">
            <a:extLst>
              <a:ext uri="{FF2B5EF4-FFF2-40B4-BE49-F238E27FC236}">
                <a16:creationId xmlns:a16="http://schemas.microsoft.com/office/drawing/2014/main" id="{0DA6895B-0976-4D3B-9C0C-28D81855D75D}"/>
              </a:ext>
            </a:extLst>
          </p:cNvPr>
          <p:cNvSpPr>
            <a:spLocks noChangeAspect="1"/>
          </p:cNvSpPr>
          <p:nvPr/>
        </p:nvSpPr>
        <p:spPr>
          <a:xfrm rot="10800000">
            <a:off x="1836095" y="2965669"/>
            <a:ext cx="204459" cy="17520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grpSp>
        <p:nvGrpSpPr>
          <p:cNvPr id="17" name="그룹 16">
            <a:extLst>
              <a:ext uri="{FF2B5EF4-FFF2-40B4-BE49-F238E27FC236}">
                <a16:creationId xmlns:a16="http://schemas.microsoft.com/office/drawing/2014/main" id="{3FDE7BB4-31E4-421F-BC97-74F317DF5498}"/>
              </a:ext>
            </a:extLst>
          </p:cNvPr>
          <p:cNvGrpSpPr/>
          <p:nvPr/>
        </p:nvGrpSpPr>
        <p:grpSpPr>
          <a:xfrm>
            <a:off x="6431714" y="2844806"/>
            <a:ext cx="383131" cy="416929"/>
            <a:chOff x="15530389" y="1439103"/>
            <a:chExt cx="419042" cy="411285"/>
          </a:xfrm>
        </p:grpSpPr>
        <p:sp>
          <p:nvSpPr>
            <p:cNvPr id="18" name="직사각형 17">
              <a:extLst>
                <a:ext uri="{FF2B5EF4-FFF2-40B4-BE49-F238E27FC236}">
                  <a16:creationId xmlns:a16="http://schemas.microsoft.com/office/drawing/2014/main" id="{44D0ACEB-A456-46BF-B2A0-297FDDE0AE4C}"/>
                </a:ext>
              </a:extLst>
            </p:cNvPr>
            <p:cNvSpPr/>
            <p:nvPr/>
          </p:nvSpPr>
          <p:spPr>
            <a:xfrm>
              <a:off x="15622593" y="1529601"/>
              <a:ext cx="234634" cy="230291"/>
            </a:xfrm>
            <a:prstGeom prst="rect">
              <a:avLst/>
            </a:prstGeom>
            <a:noFill/>
            <a:ln w="38100">
              <a:solidFill>
                <a:srgbClr val="EEC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p>
          </p:txBody>
        </p:sp>
        <p:sp>
          <p:nvSpPr>
            <p:cNvPr id="19" name="Multiply 12">
              <a:extLst>
                <a:ext uri="{FF2B5EF4-FFF2-40B4-BE49-F238E27FC236}">
                  <a16:creationId xmlns:a16="http://schemas.microsoft.com/office/drawing/2014/main" id="{B628B58B-93B1-4B02-8C02-76F21BDE592D}"/>
                </a:ext>
              </a:extLst>
            </p:cNvPr>
            <p:cNvSpPr/>
            <p:nvPr/>
          </p:nvSpPr>
          <p:spPr>
            <a:xfrm>
              <a:off x="15530389" y="1439103"/>
              <a:ext cx="419042" cy="411285"/>
            </a:xfrm>
            <a:prstGeom prst="mathMultiply">
              <a:avLst>
                <a:gd name="adj1" fmla="val 3371"/>
              </a:avLst>
            </a:prstGeom>
            <a:solidFill>
              <a:srgbClr val="F0C840"/>
            </a:solidFill>
            <a:ln w="28575">
              <a:solidFill>
                <a:srgbClr val="EEC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rgbClr val="FF99FF"/>
                </a:solidFill>
              </a:endParaRPr>
            </a:p>
          </p:txBody>
        </p:sp>
      </p:grpSp>
      <p:grpSp>
        <p:nvGrpSpPr>
          <p:cNvPr id="20" name="그룹 19">
            <a:extLst>
              <a:ext uri="{FF2B5EF4-FFF2-40B4-BE49-F238E27FC236}">
                <a16:creationId xmlns:a16="http://schemas.microsoft.com/office/drawing/2014/main" id="{E1AB0BFD-D15F-4CAB-9A5D-D27D2B0F14D7}"/>
              </a:ext>
            </a:extLst>
          </p:cNvPr>
          <p:cNvGrpSpPr/>
          <p:nvPr/>
        </p:nvGrpSpPr>
        <p:grpSpPr>
          <a:xfrm>
            <a:off x="5166387" y="2948771"/>
            <a:ext cx="204459" cy="208999"/>
            <a:chOff x="8809352" y="3151287"/>
            <a:chExt cx="271680" cy="277713"/>
          </a:xfrm>
        </p:grpSpPr>
        <p:sp>
          <p:nvSpPr>
            <p:cNvPr id="21" name="Isosceles Triangle 43">
              <a:extLst>
                <a:ext uri="{FF2B5EF4-FFF2-40B4-BE49-F238E27FC236}">
                  <a16:creationId xmlns:a16="http://schemas.microsoft.com/office/drawing/2014/main" id="{13DFCFEF-23B6-41DB-8462-C3919787F873}"/>
                </a:ext>
              </a:extLst>
            </p:cNvPr>
            <p:cNvSpPr>
              <a:spLocks noChangeAspect="1"/>
            </p:cNvSpPr>
            <p:nvPr/>
          </p:nvSpPr>
          <p:spPr>
            <a:xfrm>
              <a:off x="8819778" y="3196602"/>
              <a:ext cx="250828" cy="232398"/>
            </a:xfrm>
            <a:prstGeom prst="triangle">
              <a:avLst/>
            </a:prstGeom>
            <a:noFill/>
            <a:ln w="38100">
              <a:solidFill>
                <a:srgbClr val="A65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sp>
          <p:nvSpPr>
            <p:cNvPr id="22" name="직사각형 21">
              <a:extLst>
                <a:ext uri="{FF2B5EF4-FFF2-40B4-BE49-F238E27FC236}">
                  <a16:creationId xmlns:a16="http://schemas.microsoft.com/office/drawing/2014/main" id="{78EBBC81-2F9A-4681-A0D1-EF58D066B92C}"/>
                </a:ext>
              </a:extLst>
            </p:cNvPr>
            <p:cNvSpPr/>
            <p:nvPr/>
          </p:nvSpPr>
          <p:spPr>
            <a:xfrm>
              <a:off x="8809352" y="3151287"/>
              <a:ext cx="271680" cy="277713"/>
            </a:xfrm>
            <a:prstGeom prst="rect">
              <a:avLst/>
            </a:prstGeom>
            <a:noFill/>
            <a:ln w="38100">
              <a:solidFill>
                <a:srgbClr val="A65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p>
          </p:txBody>
        </p:sp>
      </p:grpSp>
      <p:sp>
        <p:nvSpPr>
          <p:cNvPr id="23" name="Rectangle 20">
            <a:extLst>
              <a:ext uri="{FF2B5EF4-FFF2-40B4-BE49-F238E27FC236}">
                <a16:creationId xmlns:a16="http://schemas.microsoft.com/office/drawing/2014/main" id="{2C0974AC-4F3F-4EE9-8139-F3652AC0D662}"/>
              </a:ext>
            </a:extLst>
          </p:cNvPr>
          <p:cNvSpPr/>
          <p:nvPr/>
        </p:nvSpPr>
        <p:spPr>
          <a:xfrm>
            <a:off x="1695397" y="2455038"/>
            <a:ext cx="8486955" cy="752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p>
        </p:txBody>
      </p:sp>
      <p:sp>
        <p:nvSpPr>
          <p:cNvPr id="24" name="Multiply 12">
            <a:extLst>
              <a:ext uri="{FF2B5EF4-FFF2-40B4-BE49-F238E27FC236}">
                <a16:creationId xmlns:a16="http://schemas.microsoft.com/office/drawing/2014/main" id="{3CFAF2EC-146F-4477-A89C-B0D2DBA11AEE}"/>
              </a:ext>
            </a:extLst>
          </p:cNvPr>
          <p:cNvSpPr/>
          <p:nvPr/>
        </p:nvSpPr>
        <p:spPr>
          <a:xfrm rot="2692089">
            <a:off x="7828958" y="2886050"/>
            <a:ext cx="315359" cy="309522"/>
          </a:xfrm>
          <a:prstGeom prst="mathMultiply">
            <a:avLst>
              <a:gd name="adj1" fmla="val 3371"/>
            </a:avLst>
          </a:prstGeom>
          <a:solidFill>
            <a:srgbClr val="9E91A1"/>
          </a:solidFill>
          <a:ln w="28575">
            <a:solidFill>
              <a:srgbClr val="9E9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rgbClr val="FF99FF"/>
              </a:solidFill>
            </a:endParaRPr>
          </a:p>
        </p:txBody>
      </p:sp>
      <p:grpSp>
        <p:nvGrpSpPr>
          <p:cNvPr id="25" name="그룹 24">
            <a:extLst>
              <a:ext uri="{FF2B5EF4-FFF2-40B4-BE49-F238E27FC236}">
                <a16:creationId xmlns:a16="http://schemas.microsoft.com/office/drawing/2014/main" id="{CC4BE67A-AD0C-4409-95E8-FFED070359FD}"/>
              </a:ext>
            </a:extLst>
          </p:cNvPr>
          <p:cNvGrpSpPr/>
          <p:nvPr/>
        </p:nvGrpSpPr>
        <p:grpSpPr>
          <a:xfrm>
            <a:off x="9247551" y="2898508"/>
            <a:ext cx="315359" cy="309522"/>
            <a:chOff x="4342769" y="5023898"/>
            <a:chExt cx="315359" cy="309522"/>
          </a:xfrm>
        </p:grpSpPr>
        <p:sp>
          <p:nvSpPr>
            <p:cNvPr id="26" name="Oval 13">
              <a:extLst>
                <a:ext uri="{FF2B5EF4-FFF2-40B4-BE49-F238E27FC236}">
                  <a16:creationId xmlns:a16="http://schemas.microsoft.com/office/drawing/2014/main" id="{979261E4-0F41-475D-9AA5-07F096AD5BB8}"/>
                </a:ext>
              </a:extLst>
            </p:cNvPr>
            <p:cNvSpPr>
              <a:spLocks/>
            </p:cNvSpPr>
            <p:nvPr/>
          </p:nvSpPr>
          <p:spPr>
            <a:xfrm>
              <a:off x="4412849" y="5092681"/>
              <a:ext cx="175200" cy="171957"/>
            </a:xfrm>
            <a:prstGeom prst="ellipse">
              <a:avLst/>
            </a:prstGeom>
            <a:noFill/>
            <a:ln w="38100">
              <a:solidFill>
                <a:srgbClr val="00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sp>
          <p:nvSpPr>
            <p:cNvPr id="27" name="Multiply 12">
              <a:extLst>
                <a:ext uri="{FF2B5EF4-FFF2-40B4-BE49-F238E27FC236}">
                  <a16:creationId xmlns:a16="http://schemas.microsoft.com/office/drawing/2014/main" id="{CB674B73-31CA-4048-BAA5-93A96066B942}"/>
                </a:ext>
              </a:extLst>
            </p:cNvPr>
            <p:cNvSpPr/>
            <p:nvPr/>
          </p:nvSpPr>
          <p:spPr>
            <a:xfrm>
              <a:off x="4342769" y="5023898"/>
              <a:ext cx="315359" cy="309522"/>
            </a:xfrm>
            <a:prstGeom prst="mathMultiply">
              <a:avLst>
                <a:gd name="adj1" fmla="val 3371"/>
              </a:avLst>
            </a:prstGeom>
            <a:solidFill>
              <a:srgbClr val="00FF00"/>
            </a:solidFill>
            <a:ln w="19050">
              <a:solidFill>
                <a:srgbClr val="00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rgbClr val="FF99FF"/>
                </a:solidFill>
              </a:endParaRPr>
            </a:p>
          </p:txBody>
        </p:sp>
      </p:grpSp>
      <p:sp>
        <p:nvSpPr>
          <p:cNvPr id="28" name="Oval 13">
            <a:extLst>
              <a:ext uri="{FF2B5EF4-FFF2-40B4-BE49-F238E27FC236}">
                <a16:creationId xmlns:a16="http://schemas.microsoft.com/office/drawing/2014/main" id="{C3F02451-7005-48D7-9E63-F873D8B5DD5C}"/>
              </a:ext>
            </a:extLst>
          </p:cNvPr>
          <p:cNvSpPr>
            <a:spLocks/>
          </p:cNvSpPr>
          <p:nvPr/>
        </p:nvSpPr>
        <p:spPr>
          <a:xfrm>
            <a:off x="1878767" y="2546253"/>
            <a:ext cx="175200" cy="1719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sp>
        <p:nvSpPr>
          <p:cNvPr id="29" name="Isosceles Triangle 43">
            <a:extLst>
              <a:ext uri="{FF2B5EF4-FFF2-40B4-BE49-F238E27FC236}">
                <a16:creationId xmlns:a16="http://schemas.microsoft.com/office/drawing/2014/main" id="{6356E99B-5880-480F-A05D-85D698BC135E}"/>
              </a:ext>
            </a:extLst>
          </p:cNvPr>
          <p:cNvSpPr>
            <a:spLocks noChangeAspect="1"/>
          </p:cNvSpPr>
          <p:nvPr/>
        </p:nvSpPr>
        <p:spPr>
          <a:xfrm>
            <a:off x="4468265" y="2544782"/>
            <a:ext cx="188766" cy="174896"/>
          </a:xfrm>
          <a:prstGeom prst="triangle">
            <a:avLst/>
          </a:prstGeom>
          <a:noFill/>
          <a:ln w="38100">
            <a:solidFill>
              <a:srgbClr val="4A8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grpSp>
        <p:nvGrpSpPr>
          <p:cNvPr id="35" name="그룹 34">
            <a:extLst>
              <a:ext uri="{FF2B5EF4-FFF2-40B4-BE49-F238E27FC236}">
                <a16:creationId xmlns:a16="http://schemas.microsoft.com/office/drawing/2014/main" id="{1DC54B4C-CCF9-4398-974F-1C441528C208}"/>
              </a:ext>
            </a:extLst>
          </p:cNvPr>
          <p:cNvGrpSpPr/>
          <p:nvPr/>
        </p:nvGrpSpPr>
        <p:grpSpPr>
          <a:xfrm>
            <a:off x="9458806" y="4734036"/>
            <a:ext cx="315359" cy="309522"/>
            <a:chOff x="4342769" y="5023898"/>
            <a:chExt cx="315359" cy="309522"/>
          </a:xfrm>
        </p:grpSpPr>
        <p:sp>
          <p:nvSpPr>
            <p:cNvPr id="36" name="Oval 13">
              <a:extLst>
                <a:ext uri="{FF2B5EF4-FFF2-40B4-BE49-F238E27FC236}">
                  <a16:creationId xmlns:a16="http://schemas.microsoft.com/office/drawing/2014/main" id="{6F7DB318-1975-4FC5-888A-3F938F929EBE}"/>
                </a:ext>
              </a:extLst>
            </p:cNvPr>
            <p:cNvSpPr>
              <a:spLocks/>
            </p:cNvSpPr>
            <p:nvPr/>
          </p:nvSpPr>
          <p:spPr>
            <a:xfrm>
              <a:off x="4412849" y="5092681"/>
              <a:ext cx="175200" cy="171957"/>
            </a:xfrm>
            <a:prstGeom prst="ellipse">
              <a:avLst/>
            </a:prstGeom>
            <a:noFill/>
            <a:ln w="38100">
              <a:solidFill>
                <a:srgbClr val="00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latin typeface="Helvetica" panose="020B0604020202020204" pitchFamily="34" charset="0"/>
                <a:cs typeface="Helvetica" panose="020B0604020202020204" pitchFamily="34" charset="0"/>
              </a:endParaRPr>
            </a:p>
          </p:txBody>
        </p:sp>
        <p:sp>
          <p:nvSpPr>
            <p:cNvPr id="37" name="Multiply 12">
              <a:extLst>
                <a:ext uri="{FF2B5EF4-FFF2-40B4-BE49-F238E27FC236}">
                  <a16:creationId xmlns:a16="http://schemas.microsoft.com/office/drawing/2014/main" id="{21234887-3684-4F00-BD35-86FD2ABC86CD}"/>
                </a:ext>
              </a:extLst>
            </p:cNvPr>
            <p:cNvSpPr/>
            <p:nvPr/>
          </p:nvSpPr>
          <p:spPr>
            <a:xfrm>
              <a:off x="4342769" y="5023898"/>
              <a:ext cx="315359" cy="309522"/>
            </a:xfrm>
            <a:prstGeom prst="mathMultiply">
              <a:avLst>
                <a:gd name="adj1" fmla="val 3371"/>
              </a:avLst>
            </a:prstGeom>
            <a:solidFill>
              <a:srgbClr val="00FF00"/>
            </a:solidFill>
            <a:ln w="19050">
              <a:solidFill>
                <a:srgbClr val="00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rgbClr val="FF99FF"/>
                </a:solidFill>
              </a:endParaRPr>
            </a:p>
          </p:txBody>
        </p:sp>
      </p:grpSp>
      <p:sp>
        <p:nvSpPr>
          <p:cNvPr id="38" name="직사각형 37">
            <a:extLst>
              <a:ext uri="{FF2B5EF4-FFF2-40B4-BE49-F238E27FC236}">
                <a16:creationId xmlns:a16="http://schemas.microsoft.com/office/drawing/2014/main" id="{103A20C4-3F41-48DD-A5E1-D31DCB01B421}"/>
              </a:ext>
            </a:extLst>
          </p:cNvPr>
          <p:cNvSpPr/>
          <p:nvPr/>
        </p:nvSpPr>
        <p:spPr>
          <a:xfrm>
            <a:off x="9325529" y="4616124"/>
            <a:ext cx="1197026" cy="461639"/>
          </a:xfrm>
          <a:prstGeom prst="rect">
            <a:avLst/>
          </a:prstGeom>
          <a:ln w="19050">
            <a:noFill/>
          </a:ln>
        </p:spPr>
        <p:txBody>
          <a:bodyPr wrap="square">
            <a:spAutoFit/>
          </a:bodyPr>
          <a:lstStyle/>
          <a:p>
            <a:pPr algn="r">
              <a:lnSpc>
                <a:spcPct val="150000"/>
              </a:lnSpc>
            </a:pPr>
            <a:r>
              <a:rPr lang="en-US" altLang="ko-KR" dirty="0">
                <a:latin typeface="Helvetica" panose="020B0604020202020204" pitchFamily="34" charset="0"/>
                <a:cs typeface="Helvetica" panose="020B0604020202020204" pitchFamily="34" charset="0"/>
              </a:rPr>
              <a:t>    O.O.M </a:t>
            </a:r>
            <a:endParaRPr lang="ko-KR" altLang="en-US" dirty="0"/>
          </a:p>
        </p:txBody>
      </p:sp>
      <p:sp>
        <p:nvSpPr>
          <p:cNvPr id="39" name="직사각형 38">
            <a:extLst>
              <a:ext uri="{FF2B5EF4-FFF2-40B4-BE49-F238E27FC236}">
                <a16:creationId xmlns:a16="http://schemas.microsoft.com/office/drawing/2014/main" id="{7C849E4C-7C0C-490A-A7E0-36A7672A9FD6}"/>
              </a:ext>
            </a:extLst>
          </p:cNvPr>
          <p:cNvSpPr/>
          <p:nvPr/>
        </p:nvSpPr>
        <p:spPr>
          <a:xfrm>
            <a:off x="9458806" y="4734037"/>
            <a:ext cx="1046788" cy="3095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TextBox 40">
            <a:extLst>
              <a:ext uri="{FF2B5EF4-FFF2-40B4-BE49-F238E27FC236}">
                <a16:creationId xmlns:a16="http://schemas.microsoft.com/office/drawing/2014/main" id="{78ADCBF5-B4F7-4008-BAC0-9E06D27F9BD3}"/>
              </a:ext>
            </a:extLst>
          </p:cNvPr>
          <p:cNvSpPr txBox="1"/>
          <p:nvPr/>
        </p:nvSpPr>
        <p:spPr>
          <a:xfrm>
            <a:off x="1406072" y="6246681"/>
            <a:ext cx="2072640"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CMS</a:t>
            </a:r>
            <a:endParaRPr lang="ko-KR" altLang="en-US" sz="2400" b="1"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B8D5F303-4E83-423B-951E-2DFA2CDB44DF}"/>
              </a:ext>
            </a:extLst>
          </p:cNvPr>
          <p:cNvSpPr txBox="1"/>
          <p:nvPr/>
        </p:nvSpPr>
        <p:spPr>
          <a:xfrm>
            <a:off x="4902554" y="6211066"/>
            <a:ext cx="2072640"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Korea-stock</a:t>
            </a:r>
            <a:endParaRPr lang="ko-KR" altLang="en-US" sz="2400" b="1"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E4965950-1A73-493D-AC1C-663AD80DAD73}"/>
              </a:ext>
            </a:extLst>
          </p:cNvPr>
          <p:cNvSpPr txBox="1"/>
          <p:nvPr/>
        </p:nvSpPr>
        <p:spPr>
          <a:xfrm>
            <a:off x="8456511" y="6171889"/>
            <a:ext cx="2072640"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Enron</a:t>
            </a:r>
            <a:endParaRPr lang="ko-KR" altLang="en-US" sz="2400" b="1" dirty="0">
              <a:latin typeface="Calibri" panose="020F0502020204030204" pitchFamily="34" charset="0"/>
              <a:cs typeface="Calibri" panose="020F0502020204030204" pitchFamily="34" charset="0"/>
            </a:endParaRPr>
          </a:p>
        </p:txBody>
      </p:sp>
      <p:pic>
        <p:nvPicPr>
          <p:cNvPr id="6" name="그래픽 5">
            <a:extLst>
              <a:ext uri="{FF2B5EF4-FFF2-40B4-BE49-F238E27FC236}">
                <a16:creationId xmlns:a16="http://schemas.microsoft.com/office/drawing/2014/main" id="{0A5D5B56-731E-4CA2-9F18-04A01FAF6C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920" y="3365371"/>
            <a:ext cx="3014704" cy="2881310"/>
          </a:xfrm>
          <a:prstGeom prst="rect">
            <a:avLst/>
          </a:prstGeom>
        </p:spPr>
      </p:pic>
      <p:pic>
        <p:nvPicPr>
          <p:cNvPr id="9" name="그래픽 8">
            <a:extLst>
              <a:ext uri="{FF2B5EF4-FFF2-40B4-BE49-F238E27FC236}">
                <a16:creationId xmlns:a16="http://schemas.microsoft.com/office/drawing/2014/main" id="{DC1F336C-7966-4102-9CAF-6BFA86F64C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5686" y="3365371"/>
            <a:ext cx="3013333" cy="2880000"/>
          </a:xfrm>
          <a:prstGeom prst="rect">
            <a:avLst/>
          </a:prstGeom>
        </p:spPr>
      </p:pic>
      <p:pic>
        <p:nvPicPr>
          <p:cNvPr id="40" name="그래픽 39" descr="왕관 단색으로 채워진">
            <a:extLst>
              <a:ext uri="{FF2B5EF4-FFF2-40B4-BE49-F238E27FC236}">
                <a16:creationId xmlns:a16="http://schemas.microsoft.com/office/drawing/2014/main" id="{D442BC65-9DC3-4EDE-BF55-952C1CE266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8784" y="3196021"/>
            <a:ext cx="641807" cy="641807"/>
          </a:xfrm>
          <a:prstGeom prst="rect">
            <a:avLst/>
          </a:prstGeom>
        </p:spPr>
      </p:pic>
      <p:sp>
        <p:nvSpPr>
          <p:cNvPr id="30" name="자유형: 도형 29">
            <a:extLst>
              <a:ext uri="{FF2B5EF4-FFF2-40B4-BE49-F238E27FC236}">
                <a16:creationId xmlns:a16="http://schemas.microsoft.com/office/drawing/2014/main" id="{262DCEEE-7373-4990-A73C-5C664B86C2A8}"/>
              </a:ext>
            </a:extLst>
          </p:cNvPr>
          <p:cNvSpPr/>
          <p:nvPr/>
        </p:nvSpPr>
        <p:spPr>
          <a:xfrm>
            <a:off x="1583840" y="3323681"/>
            <a:ext cx="1108079" cy="2279538"/>
          </a:xfrm>
          <a:custGeom>
            <a:avLst/>
            <a:gdLst>
              <a:gd name="connsiteX0" fmla="*/ 747880 w 1108079"/>
              <a:gd name="connsiteY0" fmla="*/ 135799 h 2279538"/>
              <a:gd name="connsiteX1" fmla="*/ 8740 w 1108079"/>
              <a:gd name="connsiteY1" fmla="*/ 1964599 h 2279538"/>
              <a:gd name="connsiteX2" fmla="*/ 389740 w 1108079"/>
              <a:gd name="connsiteY2" fmla="*/ 2124619 h 2279538"/>
              <a:gd name="connsiteX3" fmla="*/ 1098400 w 1108079"/>
              <a:gd name="connsiteY3" fmla="*/ 356779 h 2279538"/>
              <a:gd name="connsiteX4" fmla="*/ 747880 w 1108079"/>
              <a:gd name="connsiteY4" fmla="*/ 135799 h 227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079" h="2279538">
                <a:moveTo>
                  <a:pt x="747880" y="135799"/>
                </a:moveTo>
                <a:cubicBezTo>
                  <a:pt x="566270" y="403769"/>
                  <a:pt x="68430" y="1633129"/>
                  <a:pt x="8740" y="1964599"/>
                </a:cubicBezTo>
                <a:cubicBezTo>
                  <a:pt x="-50950" y="2296069"/>
                  <a:pt x="208130" y="2392589"/>
                  <a:pt x="389740" y="2124619"/>
                </a:cubicBezTo>
                <a:cubicBezTo>
                  <a:pt x="571350" y="1856649"/>
                  <a:pt x="1038710" y="688249"/>
                  <a:pt x="1098400" y="356779"/>
                </a:cubicBezTo>
                <a:cubicBezTo>
                  <a:pt x="1158090" y="25309"/>
                  <a:pt x="929490" y="-132171"/>
                  <a:pt x="747880" y="135799"/>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BC68A429-D406-4FF5-BB48-E26E3DCBC6E5}"/>
              </a:ext>
            </a:extLst>
          </p:cNvPr>
          <p:cNvSpPr txBox="1"/>
          <p:nvPr/>
        </p:nvSpPr>
        <p:spPr>
          <a:xfrm>
            <a:off x="2447224" y="3276812"/>
            <a:ext cx="1031488" cy="369332"/>
          </a:xfrm>
          <a:prstGeom prst="rect">
            <a:avLst/>
          </a:prstGeom>
          <a:noFill/>
        </p:spPr>
        <p:txBody>
          <a:bodyPr wrap="square" rtlCol="0">
            <a:spAutoFit/>
          </a:bodyPr>
          <a:lstStyle/>
          <a:p>
            <a:pPr algn="ctr"/>
            <a:r>
              <a:rPr lang="en-US" altLang="ko-KR" b="1" dirty="0">
                <a:solidFill>
                  <a:srgbClr val="2F528F"/>
                </a:solidFill>
                <a:latin typeface="Calibri" panose="020F0502020204030204" pitchFamily="34" charset="0"/>
                <a:cs typeface="Calibri" panose="020F0502020204030204" pitchFamily="34" charset="0"/>
              </a:rPr>
              <a:t>ours</a:t>
            </a:r>
            <a:endParaRPr lang="ko-KR" altLang="en-US" b="1" dirty="0">
              <a:solidFill>
                <a:srgbClr val="2F528F"/>
              </a:solidFill>
              <a:latin typeface="Calibri" panose="020F0502020204030204" pitchFamily="34" charset="0"/>
              <a:cs typeface="Calibri" panose="020F0502020204030204" pitchFamily="34" charset="0"/>
            </a:endParaRPr>
          </a:p>
        </p:txBody>
      </p:sp>
      <p:grpSp>
        <p:nvGrpSpPr>
          <p:cNvPr id="62" name="그룹 61">
            <a:extLst>
              <a:ext uri="{FF2B5EF4-FFF2-40B4-BE49-F238E27FC236}">
                <a16:creationId xmlns:a16="http://schemas.microsoft.com/office/drawing/2014/main" id="{8E582560-5156-4BDF-A6CB-C346C6EB2188}"/>
              </a:ext>
            </a:extLst>
          </p:cNvPr>
          <p:cNvGrpSpPr/>
          <p:nvPr/>
        </p:nvGrpSpPr>
        <p:grpSpPr>
          <a:xfrm>
            <a:off x="2101394" y="3788403"/>
            <a:ext cx="1112872" cy="1681771"/>
            <a:chOff x="2101394" y="3788403"/>
            <a:chExt cx="1112872" cy="1681771"/>
          </a:xfrm>
        </p:grpSpPr>
        <p:cxnSp>
          <p:nvCxnSpPr>
            <p:cNvPr id="33" name="직선 화살표 연결선 32">
              <a:extLst>
                <a:ext uri="{FF2B5EF4-FFF2-40B4-BE49-F238E27FC236}">
                  <a16:creationId xmlns:a16="http://schemas.microsoft.com/office/drawing/2014/main" id="{73C73D89-7ACC-4F1D-BB0F-2FCDF61934A5}"/>
                </a:ext>
              </a:extLst>
            </p:cNvPr>
            <p:cNvCxnSpPr>
              <a:cxnSpLocks/>
            </p:cNvCxnSpPr>
            <p:nvPr/>
          </p:nvCxnSpPr>
          <p:spPr>
            <a:xfrm>
              <a:off x="2396656" y="3788403"/>
              <a:ext cx="0" cy="166142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직선 화살표 연결선 44">
              <a:extLst>
                <a:ext uri="{FF2B5EF4-FFF2-40B4-BE49-F238E27FC236}">
                  <a16:creationId xmlns:a16="http://schemas.microsoft.com/office/drawing/2014/main" id="{D54EEB3A-064E-4907-B3CE-7EC75D0C2BE2}"/>
                </a:ext>
              </a:extLst>
            </p:cNvPr>
            <p:cNvCxnSpPr>
              <a:cxnSpLocks/>
            </p:cNvCxnSpPr>
            <p:nvPr/>
          </p:nvCxnSpPr>
          <p:spPr>
            <a:xfrm flipH="1">
              <a:off x="2101394" y="4773863"/>
              <a:ext cx="1112872" cy="938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5384BE2C-168A-4FCB-80EA-CBCC65982F77}"/>
                </a:ext>
              </a:extLst>
            </p:cNvPr>
            <p:cNvCxnSpPr>
              <a:cxnSpLocks/>
            </p:cNvCxnSpPr>
            <p:nvPr/>
          </p:nvCxnSpPr>
          <p:spPr>
            <a:xfrm>
              <a:off x="2396656" y="5470174"/>
              <a:ext cx="37448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5660097-811A-4B0A-9126-184136A2A011}"/>
                </a:ext>
              </a:extLst>
            </p:cNvPr>
            <p:cNvSpPr txBox="1"/>
            <p:nvPr/>
          </p:nvSpPr>
          <p:spPr>
            <a:xfrm rot="5400000">
              <a:off x="2302930" y="4022899"/>
              <a:ext cx="491699" cy="338554"/>
            </a:xfrm>
            <a:prstGeom prst="rect">
              <a:avLst/>
            </a:prstGeom>
            <a:noFill/>
          </p:spPr>
          <p:txBody>
            <a:bodyPr wrap="square" rtlCol="0">
              <a:spAutoFit/>
            </a:bodyPr>
            <a:lstStyle/>
            <a:p>
              <a:r>
                <a:rPr lang="en-US" altLang="ko-KR" sz="1600" dirty="0">
                  <a:latin typeface="Calibri" panose="020F0502020204030204" pitchFamily="34" charset="0"/>
                  <a:cs typeface="Calibri" panose="020F0502020204030204" pitchFamily="34" charset="0"/>
                </a:rPr>
                <a:t>5x</a:t>
              </a:r>
              <a:endParaRPr lang="ko-KR" altLang="en-US" sz="16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E1B1BB0-8E28-4B55-B67F-D79DBBB74AA8}"/>
                </a:ext>
              </a:extLst>
            </p:cNvPr>
            <p:cNvSpPr txBox="1"/>
            <p:nvPr/>
          </p:nvSpPr>
          <p:spPr>
            <a:xfrm>
              <a:off x="2447224" y="4438026"/>
              <a:ext cx="752569" cy="338554"/>
            </a:xfrm>
            <a:prstGeom prst="rect">
              <a:avLst/>
            </a:prstGeom>
            <a:noFill/>
          </p:spPr>
          <p:txBody>
            <a:bodyPr wrap="square" rtlCol="0">
              <a:spAutoFit/>
            </a:bodyPr>
            <a:lstStyle/>
            <a:p>
              <a:r>
                <a:rPr lang="en-US" altLang="ko-KR" sz="1600" dirty="0">
                  <a:latin typeface="Calibri" panose="020F0502020204030204" pitchFamily="34" charset="0"/>
                  <a:cs typeface="Calibri" panose="020F0502020204030204" pitchFamily="34" charset="0"/>
                </a:rPr>
                <a:t>24.95x</a:t>
              </a:r>
              <a:endParaRPr lang="ko-KR" altLang="en-US" sz="1600" dirty="0">
                <a:latin typeface="Calibri" panose="020F0502020204030204" pitchFamily="34" charset="0"/>
                <a:cs typeface="Calibri" panose="020F0502020204030204" pitchFamily="34" charset="0"/>
              </a:endParaRPr>
            </a:p>
          </p:txBody>
        </p:sp>
      </p:grpSp>
      <p:sp>
        <p:nvSpPr>
          <p:cNvPr id="64" name="자유형: 도형 63">
            <a:extLst>
              <a:ext uri="{FF2B5EF4-FFF2-40B4-BE49-F238E27FC236}">
                <a16:creationId xmlns:a16="http://schemas.microsoft.com/office/drawing/2014/main" id="{8FE74ECF-DD7D-4E70-9F65-43AEE726C73B}"/>
              </a:ext>
            </a:extLst>
          </p:cNvPr>
          <p:cNvSpPr/>
          <p:nvPr/>
        </p:nvSpPr>
        <p:spPr>
          <a:xfrm>
            <a:off x="5015023" y="3527943"/>
            <a:ext cx="481477" cy="1008594"/>
          </a:xfrm>
          <a:custGeom>
            <a:avLst/>
            <a:gdLst>
              <a:gd name="connsiteX0" fmla="*/ 111713 w 481477"/>
              <a:gd name="connsiteY0" fmla="*/ 99177 h 1008594"/>
              <a:gd name="connsiteX1" fmla="*/ 8081 w 481477"/>
              <a:gd name="connsiteY1" fmla="*/ 775833 h 1008594"/>
              <a:gd name="connsiteX2" fmla="*/ 288497 w 481477"/>
              <a:gd name="connsiteY2" fmla="*/ 970905 h 1008594"/>
              <a:gd name="connsiteX3" fmla="*/ 477473 w 481477"/>
              <a:gd name="connsiteY3" fmla="*/ 99177 h 1008594"/>
              <a:gd name="connsiteX4" fmla="*/ 111713 w 481477"/>
              <a:gd name="connsiteY4" fmla="*/ 99177 h 100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77" h="1008594">
                <a:moveTo>
                  <a:pt x="111713" y="99177"/>
                </a:moveTo>
                <a:cubicBezTo>
                  <a:pt x="33481" y="211953"/>
                  <a:pt x="-21383" y="630545"/>
                  <a:pt x="8081" y="775833"/>
                </a:cubicBezTo>
                <a:cubicBezTo>
                  <a:pt x="37545" y="921121"/>
                  <a:pt x="210265" y="1083681"/>
                  <a:pt x="288497" y="970905"/>
                </a:cubicBezTo>
                <a:cubicBezTo>
                  <a:pt x="366729" y="858129"/>
                  <a:pt x="506937" y="249545"/>
                  <a:pt x="477473" y="99177"/>
                </a:cubicBezTo>
                <a:cubicBezTo>
                  <a:pt x="448009" y="-51191"/>
                  <a:pt x="189945" y="-13599"/>
                  <a:pt x="111713" y="99177"/>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TextBox 64">
            <a:extLst>
              <a:ext uri="{FF2B5EF4-FFF2-40B4-BE49-F238E27FC236}">
                <a16:creationId xmlns:a16="http://schemas.microsoft.com/office/drawing/2014/main" id="{2BE4DE28-737D-43D7-A47F-6797D7B5978E}"/>
              </a:ext>
            </a:extLst>
          </p:cNvPr>
          <p:cNvSpPr txBox="1"/>
          <p:nvPr/>
        </p:nvSpPr>
        <p:spPr>
          <a:xfrm>
            <a:off x="5239951" y="3273559"/>
            <a:ext cx="1031488" cy="369332"/>
          </a:xfrm>
          <a:prstGeom prst="rect">
            <a:avLst/>
          </a:prstGeom>
          <a:noFill/>
        </p:spPr>
        <p:txBody>
          <a:bodyPr wrap="square" rtlCol="0">
            <a:spAutoFit/>
          </a:bodyPr>
          <a:lstStyle/>
          <a:p>
            <a:pPr algn="ctr"/>
            <a:r>
              <a:rPr lang="en-US" altLang="ko-KR" b="1" dirty="0">
                <a:solidFill>
                  <a:srgbClr val="2F528F"/>
                </a:solidFill>
                <a:latin typeface="Calibri" panose="020F0502020204030204" pitchFamily="34" charset="0"/>
                <a:cs typeface="Calibri" panose="020F0502020204030204" pitchFamily="34" charset="0"/>
              </a:rPr>
              <a:t>ours</a:t>
            </a:r>
            <a:endParaRPr lang="ko-KR" altLang="en-US" b="1" dirty="0">
              <a:solidFill>
                <a:srgbClr val="2F528F"/>
              </a:solidFill>
              <a:latin typeface="Calibri" panose="020F0502020204030204" pitchFamily="34" charset="0"/>
              <a:cs typeface="Calibri" panose="020F0502020204030204" pitchFamily="34" charset="0"/>
            </a:endParaRPr>
          </a:p>
        </p:txBody>
      </p:sp>
      <p:cxnSp>
        <p:nvCxnSpPr>
          <p:cNvPr id="68" name="직선 연결선 67">
            <a:extLst>
              <a:ext uri="{FF2B5EF4-FFF2-40B4-BE49-F238E27FC236}">
                <a16:creationId xmlns:a16="http://schemas.microsoft.com/office/drawing/2014/main" id="{774C2FF9-B3C2-4137-87E6-81E4EE17291A}"/>
              </a:ext>
            </a:extLst>
          </p:cNvPr>
          <p:cNvCxnSpPr>
            <a:cxnSpLocks/>
          </p:cNvCxnSpPr>
          <p:nvPr/>
        </p:nvCxnSpPr>
        <p:spPr>
          <a:xfrm>
            <a:off x="5275511" y="5394960"/>
            <a:ext cx="64522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5" name="그룹 74">
            <a:extLst>
              <a:ext uri="{FF2B5EF4-FFF2-40B4-BE49-F238E27FC236}">
                <a16:creationId xmlns:a16="http://schemas.microsoft.com/office/drawing/2014/main" id="{8C60969E-098F-4F3A-A3D1-FDB6E1BBBE21}"/>
              </a:ext>
            </a:extLst>
          </p:cNvPr>
          <p:cNvGrpSpPr/>
          <p:nvPr/>
        </p:nvGrpSpPr>
        <p:grpSpPr>
          <a:xfrm>
            <a:off x="5270126" y="3785413"/>
            <a:ext cx="1581033" cy="1609547"/>
            <a:chOff x="5270126" y="3785413"/>
            <a:chExt cx="1581033" cy="1609547"/>
          </a:xfrm>
        </p:grpSpPr>
        <p:cxnSp>
          <p:nvCxnSpPr>
            <p:cNvPr id="66" name="직선 화살표 연결선 65">
              <a:extLst>
                <a:ext uri="{FF2B5EF4-FFF2-40B4-BE49-F238E27FC236}">
                  <a16:creationId xmlns:a16="http://schemas.microsoft.com/office/drawing/2014/main" id="{B6392B5C-FCF3-4CF2-9969-DBA444934621}"/>
                </a:ext>
              </a:extLst>
            </p:cNvPr>
            <p:cNvCxnSpPr>
              <a:cxnSpLocks/>
            </p:cNvCxnSpPr>
            <p:nvPr/>
          </p:nvCxnSpPr>
          <p:spPr>
            <a:xfrm>
              <a:off x="5275511" y="3785413"/>
              <a:ext cx="0" cy="16095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D8A5FC9-7C12-4517-AD95-CB75C5796DE7}"/>
                </a:ext>
              </a:extLst>
            </p:cNvPr>
            <p:cNvSpPr txBox="1"/>
            <p:nvPr/>
          </p:nvSpPr>
          <p:spPr>
            <a:xfrm rot="5400000">
              <a:off x="5124649" y="4731542"/>
              <a:ext cx="629508" cy="338554"/>
            </a:xfrm>
            <a:prstGeom prst="rect">
              <a:avLst/>
            </a:prstGeom>
            <a:noFill/>
          </p:spPr>
          <p:txBody>
            <a:bodyPr wrap="square" rtlCol="0">
              <a:spAutoFit/>
            </a:bodyPr>
            <a:lstStyle/>
            <a:p>
              <a:r>
                <a:rPr lang="en-US" altLang="ko-KR" sz="1600" dirty="0">
                  <a:latin typeface="Calibri" panose="020F0502020204030204" pitchFamily="34" charset="0"/>
                  <a:cs typeface="Calibri" panose="020F0502020204030204" pitchFamily="34" charset="0"/>
                </a:rPr>
                <a:t>2.7x</a:t>
              </a:r>
              <a:endParaRPr lang="ko-KR" altLang="en-US" sz="1600" dirty="0">
                <a:latin typeface="Calibri" panose="020F0502020204030204" pitchFamily="34" charset="0"/>
                <a:cs typeface="Calibri" panose="020F0502020204030204" pitchFamily="34" charset="0"/>
              </a:endParaRPr>
            </a:p>
          </p:txBody>
        </p:sp>
        <p:cxnSp>
          <p:nvCxnSpPr>
            <p:cNvPr id="71" name="직선 화살표 연결선 70">
              <a:extLst>
                <a:ext uri="{FF2B5EF4-FFF2-40B4-BE49-F238E27FC236}">
                  <a16:creationId xmlns:a16="http://schemas.microsoft.com/office/drawing/2014/main" id="{737C27B6-2F06-4816-8EBD-846F55146E46}"/>
                </a:ext>
              </a:extLst>
            </p:cNvPr>
            <p:cNvCxnSpPr>
              <a:cxnSpLocks/>
            </p:cNvCxnSpPr>
            <p:nvPr/>
          </p:nvCxnSpPr>
          <p:spPr>
            <a:xfrm flipH="1">
              <a:off x="5282262" y="3785413"/>
              <a:ext cx="1568897" cy="148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E7D8B28-C3A4-49CA-AA26-328FAA3DB689}"/>
                </a:ext>
              </a:extLst>
            </p:cNvPr>
            <p:cNvSpPr txBox="1"/>
            <p:nvPr/>
          </p:nvSpPr>
          <p:spPr>
            <a:xfrm>
              <a:off x="5685666" y="3810342"/>
              <a:ext cx="752569" cy="338554"/>
            </a:xfrm>
            <a:prstGeom prst="rect">
              <a:avLst/>
            </a:prstGeom>
            <a:noFill/>
          </p:spPr>
          <p:txBody>
            <a:bodyPr wrap="square" rtlCol="0">
              <a:spAutoFit/>
            </a:bodyPr>
            <a:lstStyle/>
            <a:p>
              <a:r>
                <a:rPr lang="en-US" altLang="ko-KR" sz="1600" dirty="0">
                  <a:latin typeface="Calibri" panose="020F0502020204030204" pitchFamily="34" charset="0"/>
                  <a:cs typeface="Calibri" panose="020F0502020204030204" pitchFamily="34" charset="0"/>
                </a:rPr>
                <a:t>36.55x</a:t>
              </a:r>
              <a:endParaRPr lang="ko-KR" altLang="en-US"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992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64" grpId="0" animBg="1"/>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8B96D5-428F-49CE-89D8-7DC6E21EE812}"/>
              </a:ext>
            </a:extLst>
          </p:cNvPr>
          <p:cNvSpPr>
            <a:spLocks noGrp="1"/>
          </p:cNvSpPr>
          <p:nvPr>
            <p:ph type="title"/>
          </p:nvPr>
        </p:nvSpPr>
        <p:spPr/>
        <p:txBody>
          <a:bodyPr/>
          <a:lstStyle/>
          <a:p>
            <a:r>
              <a:rPr lang="en-US" altLang="ko-KR" dirty="0"/>
              <a:t>All components of our methods are useful</a:t>
            </a:r>
            <a:endParaRPr lang="ko-KR" altLang="en-US" dirty="0"/>
          </a:p>
        </p:txBody>
      </p:sp>
      <p:sp>
        <p:nvSpPr>
          <p:cNvPr id="3" name="내용 개체 틀 2">
            <a:extLst>
              <a:ext uri="{FF2B5EF4-FFF2-40B4-BE49-F238E27FC236}">
                <a16:creationId xmlns:a16="http://schemas.microsoft.com/office/drawing/2014/main" id="{B8AECF41-06FD-486F-B8B0-96BBA1EC20FC}"/>
              </a:ext>
            </a:extLst>
          </p:cNvPr>
          <p:cNvSpPr>
            <a:spLocks noGrp="1"/>
          </p:cNvSpPr>
          <p:nvPr>
            <p:ph idx="1"/>
          </p:nvPr>
        </p:nvSpPr>
        <p:spPr>
          <a:xfrm>
            <a:off x="276397" y="1188720"/>
            <a:ext cx="11639203" cy="4988243"/>
          </a:xfrm>
        </p:spPr>
        <p:txBody>
          <a:bodyPr/>
          <a:lstStyle/>
          <a:p>
            <a:pPr marL="0" indent="0">
              <a:buNone/>
            </a:pPr>
            <a:r>
              <a:rPr lang="en-US" altLang="ko-KR" b="1" dirty="0">
                <a:solidFill>
                  <a:srgbClr val="FFC000"/>
                </a:solidFill>
              </a:rPr>
              <a:t>(1) vocabulary-based compression</a:t>
            </a:r>
            <a:r>
              <a:rPr lang="en-US" altLang="ko-KR" dirty="0"/>
              <a:t> and </a:t>
            </a:r>
            <a:r>
              <a:rPr lang="en-US" altLang="ko-KR" b="1" dirty="0">
                <a:solidFill>
                  <a:srgbClr val="00B0F0"/>
                </a:solidFill>
              </a:rPr>
              <a:t>(2) extension with a core tensor</a:t>
            </a:r>
            <a:r>
              <a:rPr lang="en-US" altLang="ko-KR" dirty="0"/>
              <a:t> are effective for compression.</a:t>
            </a:r>
            <a:endParaRPr lang="ko-KR" altLang="en-US" dirty="0"/>
          </a:p>
        </p:txBody>
      </p:sp>
      <p:sp>
        <p:nvSpPr>
          <p:cNvPr id="4" name="슬라이드 번호 개체 틀 3">
            <a:extLst>
              <a:ext uri="{FF2B5EF4-FFF2-40B4-BE49-F238E27FC236}">
                <a16:creationId xmlns:a16="http://schemas.microsoft.com/office/drawing/2014/main" id="{1E85E7B9-6B5A-4FBE-8641-535FF062BE75}"/>
              </a:ext>
            </a:extLst>
          </p:cNvPr>
          <p:cNvSpPr>
            <a:spLocks noGrp="1"/>
          </p:cNvSpPr>
          <p:nvPr>
            <p:ph type="sldNum" sz="quarter" idx="12"/>
          </p:nvPr>
        </p:nvSpPr>
        <p:spPr>
          <a:xfrm>
            <a:off x="8610600" y="6369602"/>
            <a:ext cx="2743200" cy="365125"/>
          </a:xfrm>
        </p:spPr>
        <p:txBody>
          <a:bodyPr/>
          <a:lstStyle/>
          <a:p>
            <a:fld id="{439E02B6-F1B5-4FE8-897B-C4C911F1FA68}" type="slidenum">
              <a:rPr lang="ko-KR" altLang="en-US" smtClean="0"/>
              <a:t>25</a:t>
            </a:fld>
            <a:endParaRPr lang="ko-KR" altLang="en-US"/>
          </a:p>
        </p:txBody>
      </p:sp>
      <p:pic>
        <p:nvPicPr>
          <p:cNvPr id="12" name="그래픽 11">
            <a:extLst>
              <a:ext uri="{FF2B5EF4-FFF2-40B4-BE49-F238E27FC236}">
                <a16:creationId xmlns:a16="http://schemas.microsoft.com/office/drawing/2014/main" id="{D0D07859-A926-4112-B781-532AAB3B11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397" y="3677403"/>
            <a:ext cx="2028358" cy="1800000"/>
          </a:xfrm>
          <a:prstGeom prst="rect">
            <a:avLst/>
          </a:prstGeom>
        </p:spPr>
      </p:pic>
      <p:pic>
        <p:nvPicPr>
          <p:cNvPr id="14" name="그래픽 13">
            <a:extLst>
              <a:ext uri="{FF2B5EF4-FFF2-40B4-BE49-F238E27FC236}">
                <a16:creationId xmlns:a16="http://schemas.microsoft.com/office/drawing/2014/main" id="{A92DEB15-7625-4DDD-BE76-623565E088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1939" y="3677403"/>
            <a:ext cx="2028358" cy="1800000"/>
          </a:xfrm>
          <a:prstGeom prst="rect">
            <a:avLst/>
          </a:prstGeom>
        </p:spPr>
      </p:pic>
      <p:pic>
        <p:nvPicPr>
          <p:cNvPr id="16" name="그래픽 15">
            <a:extLst>
              <a:ext uri="{FF2B5EF4-FFF2-40B4-BE49-F238E27FC236}">
                <a16:creationId xmlns:a16="http://schemas.microsoft.com/office/drawing/2014/main" id="{160BDDC5-7C3C-4336-9313-89EBF2BB5C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7482" y="3677403"/>
            <a:ext cx="2028358" cy="1800000"/>
          </a:xfrm>
          <a:prstGeom prst="rect">
            <a:avLst/>
          </a:prstGeom>
        </p:spPr>
      </p:pic>
      <p:grpSp>
        <p:nvGrpSpPr>
          <p:cNvPr id="36" name="그룹 35">
            <a:extLst>
              <a:ext uri="{FF2B5EF4-FFF2-40B4-BE49-F238E27FC236}">
                <a16:creationId xmlns:a16="http://schemas.microsoft.com/office/drawing/2014/main" id="{0EC80C7E-A9D7-41D8-AB39-1E1F66E154E2}"/>
              </a:ext>
            </a:extLst>
          </p:cNvPr>
          <p:cNvGrpSpPr/>
          <p:nvPr/>
        </p:nvGrpSpPr>
        <p:grpSpPr>
          <a:xfrm>
            <a:off x="948004" y="2463549"/>
            <a:ext cx="5727836" cy="872034"/>
            <a:chOff x="276397" y="2161077"/>
            <a:chExt cx="5727836" cy="872034"/>
          </a:xfrm>
        </p:grpSpPr>
        <p:sp>
          <p:nvSpPr>
            <p:cNvPr id="29" name="직사각형 28">
              <a:extLst>
                <a:ext uri="{FF2B5EF4-FFF2-40B4-BE49-F238E27FC236}">
                  <a16:creationId xmlns:a16="http://schemas.microsoft.com/office/drawing/2014/main" id="{B79A5A53-DF2D-4612-BE4A-C193DEA01899}"/>
                </a:ext>
              </a:extLst>
            </p:cNvPr>
            <p:cNvSpPr/>
            <p:nvPr/>
          </p:nvSpPr>
          <p:spPr>
            <a:xfrm>
              <a:off x="618969" y="2161077"/>
              <a:ext cx="5385264" cy="872034"/>
            </a:xfrm>
            <a:prstGeom prst="rect">
              <a:avLst/>
            </a:prstGeom>
          </p:spPr>
          <p:txBody>
            <a:bodyPr wrap="square">
              <a:spAutoFit/>
            </a:bodyPr>
            <a:lstStyle/>
            <a:p>
              <a:pPr>
                <a:lnSpc>
                  <a:spcPct val="150000"/>
                </a:lnSpc>
              </a:pPr>
              <a:r>
                <a:rPr lang="en-US" altLang="ko-KR" b="1" cap="small" dirty="0">
                  <a:latin typeface="Helvetica" panose="020B0604020202020204" pitchFamily="34" charset="0"/>
                  <a:cs typeface="Helvetica" panose="020B0604020202020204" pitchFamily="34" charset="0"/>
                </a:rPr>
                <a:t>Light-IT </a:t>
              </a:r>
              <a:r>
                <a:rPr lang="en-US" altLang="ko-KR" b="1" dirty="0">
                  <a:latin typeface="Helvetica" panose="020B0604020202020204" pitchFamily="34" charset="0"/>
                  <a:cs typeface="Helvetica" panose="020B0604020202020204" pitchFamily="34" charset="0"/>
                </a:rPr>
                <a:t>(Proposed)</a:t>
              </a:r>
              <a:r>
                <a:rPr lang="en-US" altLang="ko-KR" b="1" cap="small" dirty="0">
                  <a:latin typeface="Helvetica" panose="020B0604020202020204" pitchFamily="34" charset="0"/>
                  <a:cs typeface="Helvetica" panose="020B0604020202020204" pitchFamily="34" charset="0"/>
                </a:rPr>
                <a:t>        Light-IT</a:t>
              </a:r>
              <a:r>
                <a:rPr lang="en-US" altLang="ko-KR" b="1" cap="small" baseline="30000" dirty="0">
                  <a:latin typeface="Helvetica" panose="020B0604020202020204" pitchFamily="34" charset="0"/>
                  <a:cs typeface="Helvetica" panose="020B0604020202020204" pitchFamily="34" charset="0"/>
                </a:rPr>
                <a:t>++</a:t>
              </a:r>
              <a:r>
                <a:rPr lang="en-US" altLang="ko-KR" b="1" dirty="0">
                  <a:latin typeface="Helvetica" panose="020B0604020202020204" pitchFamily="34" charset="0"/>
                  <a:cs typeface="Helvetica" panose="020B0604020202020204" pitchFamily="34" charset="0"/>
                </a:rPr>
                <a:t> (Proposed)</a:t>
              </a:r>
              <a:r>
                <a:rPr lang="en-US" altLang="ko-KR" dirty="0">
                  <a:latin typeface="Helvetica" panose="020B0604020202020204" pitchFamily="34" charset="0"/>
                  <a:cs typeface="Helvetica" panose="020B0604020202020204" pitchFamily="34" charset="0"/>
                </a:rPr>
                <a:t>  </a:t>
              </a:r>
            </a:p>
            <a:p>
              <a:pPr>
                <a:lnSpc>
                  <a:spcPct val="150000"/>
                </a:lnSpc>
              </a:pPr>
              <a:r>
                <a:rPr lang="en-US" altLang="ko-KR" cap="small" dirty="0">
                  <a:latin typeface="Helvetica" panose="020B0604020202020204" pitchFamily="34" charset="0"/>
                  <a:cs typeface="Helvetica" panose="020B0604020202020204" pitchFamily="34" charset="0"/>
                </a:rPr>
                <a:t>Light-IT-L</a:t>
              </a:r>
              <a:r>
                <a:rPr lang="en-US" altLang="ko-KR" dirty="0">
                  <a:latin typeface="Helvetica" panose="020B0604020202020204" pitchFamily="34" charset="0"/>
                  <a:cs typeface="Helvetica" panose="020B0604020202020204" pitchFamily="34" charset="0"/>
                </a:rPr>
                <a:t>         CP        Tucker</a:t>
              </a:r>
              <a:endParaRPr lang="en-US" altLang="ko-KR" u="sng" baseline="30000" dirty="0">
                <a:latin typeface="Helvetica" panose="020B0604020202020204" pitchFamily="34" charset="0"/>
                <a:cs typeface="Helvetica" panose="020B0604020202020204" pitchFamily="34" charset="0"/>
              </a:endParaRPr>
            </a:p>
          </p:txBody>
        </p:sp>
        <p:sp>
          <p:nvSpPr>
            <p:cNvPr id="30" name="Rectangle 20">
              <a:extLst>
                <a:ext uri="{FF2B5EF4-FFF2-40B4-BE49-F238E27FC236}">
                  <a16:creationId xmlns:a16="http://schemas.microsoft.com/office/drawing/2014/main" id="{6EF93999-1C36-4D1C-B2D7-2D75FF317FFE}"/>
                </a:ext>
              </a:extLst>
            </p:cNvPr>
            <p:cNvSpPr/>
            <p:nvPr/>
          </p:nvSpPr>
          <p:spPr>
            <a:xfrm>
              <a:off x="276397" y="2272441"/>
              <a:ext cx="5385263" cy="7606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p>
          </p:txBody>
        </p:sp>
        <p:sp>
          <p:nvSpPr>
            <p:cNvPr id="31" name="직사각형 30">
              <a:extLst>
                <a:ext uri="{FF2B5EF4-FFF2-40B4-BE49-F238E27FC236}">
                  <a16:creationId xmlns:a16="http://schemas.microsoft.com/office/drawing/2014/main" id="{C35BFF83-6DC4-4DEB-8620-93CDD8889172}"/>
                </a:ext>
              </a:extLst>
            </p:cNvPr>
            <p:cNvSpPr/>
            <p:nvPr/>
          </p:nvSpPr>
          <p:spPr>
            <a:xfrm>
              <a:off x="346681" y="2380583"/>
              <a:ext cx="297716" cy="12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a:extLst>
                <a:ext uri="{FF2B5EF4-FFF2-40B4-BE49-F238E27FC236}">
                  <a16:creationId xmlns:a16="http://schemas.microsoft.com/office/drawing/2014/main" id="{23048B1A-D754-4AD9-AFD1-E94D172AEA0D}"/>
                </a:ext>
              </a:extLst>
            </p:cNvPr>
            <p:cNvSpPr/>
            <p:nvPr/>
          </p:nvSpPr>
          <p:spPr>
            <a:xfrm>
              <a:off x="2994819" y="2380582"/>
              <a:ext cx="297716" cy="128887"/>
            </a:xfrm>
            <a:prstGeom prst="rect">
              <a:avLst/>
            </a:prstGeom>
            <a:solidFill>
              <a:srgbClr val="5E9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04B4723B-A159-4633-B2C6-BAEFCB1B7511}"/>
                </a:ext>
              </a:extLst>
            </p:cNvPr>
            <p:cNvSpPr/>
            <p:nvPr/>
          </p:nvSpPr>
          <p:spPr>
            <a:xfrm>
              <a:off x="346681" y="2791620"/>
              <a:ext cx="297716" cy="12888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78CBF8EC-AFDA-4396-8F48-9505FA8F3957}"/>
                </a:ext>
              </a:extLst>
            </p:cNvPr>
            <p:cNvSpPr/>
            <p:nvPr/>
          </p:nvSpPr>
          <p:spPr>
            <a:xfrm>
              <a:off x="1936491" y="2791620"/>
              <a:ext cx="297716" cy="12888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02DD2E79-9DFC-4228-8B87-B523ABC9F449}"/>
                </a:ext>
              </a:extLst>
            </p:cNvPr>
            <p:cNvSpPr/>
            <p:nvPr/>
          </p:nvSpPr>
          <p:spPr>
            <a:xfrm>
              <a:off x="2772444" y="2791619"/>
              <a:ext cx="297716" cy="1288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7" name="TextBox 36">
            <a:extLst>
              <a:ext uri="{FF2B5EF4-FFF2-40B4-BE49-F238E27FC236}">
                <a16:creationId xmlns:a16="http://schemas.microsoft.com/office/drawing/2014/main" id="{1E626DAA-E1A9-4EF3-80A1-ABD9B83AFC1B}"/>
              </a:ext>
            </a:extLst>
          </p:cNvPr>
          <p:cNvSpPr txBox="1"/>
          <p:nvPr/>
        </p:nvSpPr>
        <p:spPr>
          <a:xfrm>
            <a:off x="521707" y="5528643"/>
            <a:ext cx="2072640" cy="461665"/>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MIMIC-III</a:t>
            </a:r>
            <a:endParaRPr lang="ko-KR" altLang="en-US" sz="24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868F851E-669E-41B4-8D08-6605D0F5426E}"/>
              </a:ext>
            </a:extLst>
          </p:cNvPr>
          <p:cNvSpPr txBox="1"/>
          <p:nvPr/>
        </p:nvSpPr>
        <p:spPr>
          <a:xfrm>
            <a:off x="2765213" y="5528643"/>
            <a:ext cx="2072640" cy="461665"/>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US-stock</a:t>
            </a:r>
            <a:endParaRPr lang="ko-KR" altLang="en-US" sz="24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8A769821-6C53-43A2-8C4A-2B5C9A39381E}"/>
              </a:ext>
            </a:extLst>
          </p:cNvPr>
          <p:cNvSpPr txBox="1"/>
          <p:nvPr/>
        </p:nvSpPr>
        <p:spPr>
          <a:xfrm>
            <a:off x="5008719" y="5528643"/>
            <a:ext cx="2072640" cy="461665"/>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Delicious</a:t>
            </a:r>
            <a:endParaRPr lang="ko-KR" altLang="en-US" sz="24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FD3077C0-B7BD-47A0-A247-5B0135D76E98}"/>
              </a:ext>
            </a:extLst>
          </p:cNvPr>
          <p:cNvSpPr txBox="1"/>
          <p:nvPr/>
        </p:nvSpPr>
        <p:spPr>
          <a:xfrm>
            <a:off x="6913937" y="2810144"/>
            <a:ext cx="4834241" cy="3046988"/>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solidFill>
                  <a:srgbClr val="4DAF4A"/>
                </a:solidFill>
                <a:latin typeface="Calibri" panose="020F0502020204030204" pitchFamily="34" charset="0"/>
                <a:cs typeface="Calibri" panose="020F0502020204030204" pitchFamily="34" charset="0"/>
              </a:rPr>
              <a:t>Light-IT-L</a:t>
            </a:r>
            <a:r>
              <a:rPr lang="en-US" altLang="ko-KR" sz="2400" dirty="0">
                <a:latin typeface="Calibri" panose="020F0502020204030204" pitchFamily="34" charset="0"/>
                <a:cs typeface="Calibri" panose="020F0502020204030204" pitchFamily="34" charset="0"/>
              </a:rPr>
              <a:t>: Light-IT variant mapping the </a:t>
            </a:r>
            <a:r>
              <a:rPr lang="en-US" altLang="ko-KR" sz="2400" dirty="0" err="1">
                <a:latin typeface="Calibri" panose="020F0502020204030204" pitchFamily="34" charset="0"/>
                <a:cs typeface="Calibri" panose="020F0502020204030204" pitchFamily="34" charset="0"/>
              </a:rPr>
              <a:t>i-th</a:t>
            </a:r>
            <a:r>
              <a:rPr lang="en-US" altLang="ko-KR" sz="2400" dirty="0">
                <a:latin typeface="Calibri" panose="020F0502020204030204" pitchFamily="34" charset="0"/>
                <a:cs typeface="Calibri" panose="020F0502020204030204" pitchFamily="34" charset="0"/>
              </a:rPr>
              <a:t> row of a slice to the </a:t>
            </a:r>
            <a:r>
              <a:rPr lang="en-US" altLang="ko-KR" sz="2400" dirty="0" err="1">
                <a:latin typeface="Calibri" panose="020F0502020204030204" pitchFamily="34" charset="0"/>
                <a:cs typeface="Calibri" panose="020F0502020204030204" pitchFamily="34" charset="0"/>
              </a:rPr>
              <a:t>i-th</a:t>
            </a:r>
            <a:r>
              <a:rPr lang="en-US" altLang="ko-KR" sz="2400" dirty="0">
                <a:latin typeface="Calibri" panose="020F0502020204030204" pitchFamily="34" charset="0"/>
                <a:cs typeface="Calibri" panose="020F0502020204030204" pitchFamily="34" charset="0"/>
              </a:rPr>
              <a:t> row of the shared matrix.</a:t>
            </a:r>
          </a:p>
          <a:p>
            <a:pPr marL="342900" indent="-342900">
              <a:buFont typeface="Arial" panose="020B0604020202020204" pitchFamily="34" charset="0"/>
              <a:buChar char="•"/>
            </a:pPr>
            <a:endParaRPr lang="en-US" altLang="ko-K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ko-KR" sz="2400" dirty="0">
                <a:solidFill>
                  <a:srgbClr val="ED7D31"/>
                </a:solidFill>
                <a:latin typeface="Calibri" panose="020F0502020204030204" pitchFamily="34" charset="0"/>
                <a:cs typeface="Calibri" panose="020F0502020204030204" pitchFamily="34" charset="0"/>
              </a:rPr>
              <a:t>CP</a:t>
            </a:r>
            <a:r>
              <a:rPr lang="en-US" altLang="ko-KR" sz="2400" dirty="0">
                <a:latin typeface="Calibri" panose="020F0502020204030204" pitchFamily="34" charset="0"/>
                <a:cs typeface="Calibri" panose="020F0502020204030204" pitchFamily="34" charset="0"/>
              </a:rPr>
              <a:t>: CP decomposition.</a:t>
            </a:r>
          </a:p>
          <a:p>
            <a:pPr marL="342900" indent="-342900">
              <a:buFont typeface="Arial" panose="020B0604020202020204" pitchFamily="34" charset="0"/>
              <a:buChar char="•"/>
            </a:pPr>
            <a:endParaRPr lang="en-US" altLang="ko-K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ko-KR" sz="2400" dirty="0">
                <a:solidFill>
                  <a:srgbClr val="7030A0"/>
                </a:solidFill>
                <a:latin typeface="Calibri" panose="020F0502020204030204" pitchFamily="34" charset="0"/>
                <a:cs typeface="Calibri" panose="020F0502020204030204" pitchFamily="34" charset="0"/>
              </a:rPr>
              <a:t>Tucker</a:t>
            </a:r>
            <a:r>
              <a:rPr lang="en-US" altLang="ko-KR" sz="2400" dirty="0">
                <a:latin typeface="Calibri" panose="020F0502020204030204" pitchFamily="34" charset="0"/>
                <a:cs typeface="Calibri" panose="020F0502020204030204" pitchFamily="34" charset="0"/>
              </a:rPr>
              <a:t>: Tucker decomposition.</a:t>
            </a:r>
          </a:p>
          <a:p>
            <a:endParaRPr lang="ko-KR" altLang="en-US" sz="2400" dirty="0">
              <a:latin typeface="Calibri" panose="020F0502020204030204" pitchFamily="34" charset="0"/>
              <a:cs typeface="Calibri" panose="020F0502020204030204" pitchFamily="34" charset="0"/>
            </a:endParaRPr>
          </a:p>
        </p:txBody>
      </p:sp>
      <p:cxnSp>
        <p:nvCxnSpPr>
          <p:cNvPr id="11" name="직선 화살표 연결선 10">
            <a:extLst>
              <a:ext uri="{FF2B5EF4-FFF2-40B4-BE49-F238E27FC236}">
                <a16:creationId xmlns:a16="http://schemas.microsoft.com/office/drawing/2014/main" id="{5D44776D-3863-4B35-91DA-32C9AD36D8E6}"/>
              </a:ext>
            </a:extLst>
          </p:cNvPr>
          <p:cNvCxnSpPr>
            <a:cxnSpLocks/>
          </p:cNvCxnSpPr>
          <p:nvPr/>
        </p:nvCxnSpPr>
        <p:spPr>
          <a:xfrm>
            <a:off x="1269116" y="3737012"/>
            <a:ext cx="0" cy="232926"/>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직선 화살표 연결선 44">
            <a:extLst>
              <a:ext uri="{FF2B5EF4-FFF2-40B4-BE49-F238E27FC236}">
                <a16:creationId xmlns:a16="http://schemas.microsoft.com/office/drawing/2014/main" id="{36C3F363-FF4E-4660-B02C-DE1687C03E8A}"/>
              </a:ext>
            </a:extLst>
          </p:cNvPr>
          <p:cNvCxnSpPr>
            <a:cxnSpLocks/>
          </p:cNvCxnSpPr>
          <p:nvPr/>
        </p:nvCxnSpPr>
        <p:spPr>
          <a:xfrm>
            <a:off x="1558027" y="3997960"/>
            <a:ext cx="0" cy="49911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직선 화살표 연결선 46">
            <a:extLst>
              <a:ext uri="{FF2B5EF4-FFF2-40B4-BE49-F238E27FC236}">
                <a16:creationId xmlns:a16="http://schemas.microsoft.com/office/drawing/2014/main" id="{891A5A72-FD75-44FB-8BD7-4E34DF46EDEF}"/>
              </a:ext>
            </a:extLst>
          </p:cNvPr>
          <p:cNvCxnSpPr>
            <a:cxnSpLocks/>
          </p:cNvCxnSpPr>
          <p:nvPr/>
        </p:nvCxnSpPr>
        <p:spPr>
          <a:xfrm>
            <a:off x="3788198" y="3824605"/>
            <a:ext cx="0" cy="802005"/>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9A7ADAEF-AC7E-4A55-87AE-3C7D7ECB27FD}"/>
              </a:ext>
            </a:extLst>
          </p:cNvPr>
          <p:cNvCxnSpPr>
            <a:cxnSpLocks/>
          </p:cNvCxnSpPr>
          <p:nvPr/>
        </p:nvCxnSpPr>
        <p:spPr>
          <a:xfrm>
            <a:off x="3529716" y="3708142"/>
            <a:ext cx="0" cy="116463"/>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70959D6A-F883-4485-BA28-AD240869B54B}"/>
              </a:ext>
            </a:extLst>
          </p:cNvPr>
          <p:cNvCxnSpPr>
            <a:cxnSpLocks/>
          </p:cNvCxnSpPr>
          <p:nvPr/>
        </p:nvCxnSpPr>
        <p:spPr>
          <a:xfrm>
            <a:off x="5703321" y="3750347"/>
            <a:ext cx="0" cy="520028"/>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A96CFAF1-2C2D-454F-9D80-55A378781B05}"/>
              </a:ext>
            </a:extLst>
          </p:cNvPr>
          <p:cNvCxnSpPr>
            <a:cxnSpLocks/>
          </p:cNvCxnSpPr>
          <p:nvPr/>
        </p:nvCxnSpPr>
        <p:spPr>
          <a:xfrm>
            <a:off x="5978313" y="4270375"/>
            <a:ext cx="0" cy="710565"/>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D1EC9F-C6C0-4314-BFD9-D1B2149BA2E0}"/>
              </a:ext>
            </a:extLst>
          </p:cNvPr>
          <p:cNvSpPr txBox="1"/>
          <p:nvPr/>
        </p:nvSpPr>
        <p:spPr>
          <a:xfrm>
            <a:off x="2778964" y="6067278"/>
            <a:ext cx="2072640" cy="461665"/>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Datasets</a:t>
            </a:r>
            <a:endParaRPr lang="ko-KR"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847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C9EB33-ECF5-4AF6-9C6A-323A24FB5445}"/>
              </a:ext>
            </a:extLst>
          </p:cNvPr>
          <p:cNvSpPr>
            <a:spLocks noGrp="1"/>
          </p:cNvSpPr>
          <p:nvPr>
            <p:ph type="title"/>
          </p:nvPr>
        </p:nvSpPr>
        <p:spPr/>
        <p:txBody>
          <a:bodyPr/>
          <a:lstStyle/>
          <a:p>
            <a:r>
              <a:rPr lang="en-US" altLang="ko-KR" dirty="0"/>
              <a:t>Our methods for sparse tensors are faster</a:t>
            </a:r>
            <a:endParaRPr lang="ko-KR" altLang="en-US" dirty="0"/>
          </a:p>
        </p:txBody>
      </p:sp>
      <p:sp>
        <p:nvSpPr>
          <p:cNvPr id="3" name="내용 개체 틀 2">
            <a:extLst>
              <a:ext uri="{FF2B5EF4-FFF2-40B4-BE49-F238E27FC236}">
                <a16:creationId xmlns:a16="http://schemas.microsoft.com/office/drawing/2014/main" id="{E2F7A4BC-1B49-4640-9DAF-DD19189C401D}"/>
              </a:ext>
            </a:extLst>
          </p:cNvPr>
          <p:cNvSpPr>
            <a:spLocks noGrp="1"/>
          </p:cNvSpPr>
          <p:nvPr>
            <p:ph idx="1"/>
          </p:nvPr>
        </p:nvSpPr>
        <p:spPr/>
        <p:txBody>
          <a:bodyPr/>
          <a:lstStyle/>
          <a:p>
            <a:pPr marL="0" indent="0">
              <a:buNone/>
            </a:pPr>
            <a:r>
              <a:rPr lang="en-US" altLang="ko-KR" dirty="0"/>
              <a:t>For sparse irregular tensors, the sparse versions of our methods are faster than their dense versions.</a:t>
            </a:r>
            <a:endParaRPr lang="ko-KR" altLang="en-US" dirty="0"/>
          </a:p>
        </p:txBody>
      </p:sp>
      <p:sp>
        <p:nvSpPr>
          <p:cNvPr id="4" name="슬라이드 번호 개체 틀 3">
            <a:extLst>
              <a:ext uri="{FF2B5EF4-FFF2-40B4-BE49-F238E27FC236}">
                <a16:creationId xmlns:a16="http://schemas.microsoft.com/office/drawing/2014/main" id="{134B231C-2D1D-4009-A343-00D9BEBE210C}"/>
              </a:ext>
            </a:extLst>
          </p:cNvPr>
          <p:cNvSpPr>
            <a:spLocks noGrp="1"/>
          </p:cNvSpPr>
          <p:nvPr>
            <p:ph type="sldNum" sz="quarter" idx="12"/>
          </p:nvPr>
        </p:nvSpPr>
        <p:spPr/>
        <p:txBody>
          <a:bodyPr/>
          <a:lstStyle/>
          <a:p>
            <a:fld id="{439E02B6-F1B5-4FE8-897B-C4C911F1FA68}" type="slidenum">
              <a:rPr lang="ko-KR" altLang="en-US" smtClean="0"/>
              <a:t>26</a:t>
            </a:fld>
            <a:endParaRPr lang="ko-KR" altLang="en-US"/>
          </a:p>
        </p:txBody>
      </p:sp>
      <p:pic>
        <p:nvPicPr>
          <p:cNvPr id="8" name="그래픽 7">
            <a:extLst>
              <a:ext uri="{FF2B5EF4-FFF2-40B4-BE49-F238E27FC236}">
                <a16:creationId xmlns:a16="http://schemas.microsoft.com/office/drawing/2014/main" id="{0F2B5AAC-7294-488C-A169-0C8C3B6A4E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9358" y="3429000"/>
            <a:ext cx="4623166" cy="2366360"/>
          </a:xfrm>
          <a:prstGeom prst="rect">
            <a:avLst/>
          </a:prstGeom>
        </p:spPr>
      </p:pic>
      <p:pic>
        <p:nvPicPr>
          <p:cNvPr id="10" name="그래픽 9">
            <a:extLst>
              <a:ext uri="{FF2B5EF4-FFF2-40B4-BE49-F238E27FC236}">
                <a16:creationId xmlns:a16="http://schemas.microsoft.com/office/drawing/2014/main" id="{8E1C7C9B-BD31-41A7-BE0E-64AC4980D3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8771" y="3429000"/>
            <a:ext cx="4623166" cy="2366360"/>
          </a:xfrm>
          <a:prstGeom prst="rect">
            <a:avLst/>
          </a:prstGeom>
        </p:spPr>
      </p:pic>
      <p:sp>
        <p:nvSpPr>
          <p:cNvPr id="11" name="TextBox 10">
            <a:extLst>
              <a:ext uri="{FF2B5EF4-FFF2-40B4-BE49-F238E27FC236}">
                <a16:creationId xmlns:a16="http://schemas.microsoft.com/office/drawing/2014/main" id="{C3B1ADA0-5567-4496-B975-B1C6A1D3CAE2}"/>
              </a:ext>
            </a:extLst>
          </p:cNvPr>
          <p:cNvSpPr txBox="1"/>
          <p:nvPr/>
        </p:nvSpPr>
        <p:spPr>
          <a:xfrm>
            <a:off x="1399672" y="5745430"/>
            <a:ext cx="4159653"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3-order irregular tensors</a:t>
            </a:r>
            <a:endParaRPr lang="ko-KR" altLang="en-US" sz="24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465040-93C1-4856-90C3-E646896DCB74}"/>
              </a:ext>
            </a:extLst>
          </p:cNvPr>
          <p:cNvSpPr txBox="1"/>
          <p:nvPr/>
        </p:nvSpPr>
        <p:spPr>
          <a:xfrm>
            <a:off x="6815800" y="5745430"/>
            <a:ext cx="4159653"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4-order irregular tensors</a:t>
            </a:r>
            <a:endParaRPr lang="ko-KR" altLang="en-US" sz="2400" b="1" dirty="0">
              <a:latin typeface="Calibri" panose="020F0502020204030204" pitchFamily="34" charset="0"/>
              <a:cs typeface="Calibri" panose="020F0502020204030204" pitchFamily="34" charset="0"/>
            </a:endParaRPr>
          </a:p>
        </p:txBody>
      </p:sp>
      <p:grpSp>
        <p:nvGrpSpPr>
          <p:cNvPr id="5" name="그룹 4">
            <a:extLst>
              <a:ext uri="{FF2B5EF4-FFF2-40B4-BE49-F238E27FC236}">
                <a16:creationId xmlns:a16="http://schemas.microsoft.com/office/drawing/2014/main" id="{B5C9E598-F744-4A25-8436-2800EDF4F092}"/>
              </a:ext>
            </a:extLst>
          </p:cNvPr>
          <p:cNvGrpSpPr/>
          <p:nvPr/>
        </p:nvGrpSpPr>
        <p:grpSpPr>
          <a:xfrm>
            <a:off x="1171028" y="2453680"/>
            <a:ext cx="10052286" cy="462198"/>
            <a:chOff x="1149286" y="2403663"/>
            <a:chExt cx="10052286" cy="462198"/>
          </a:xfrm>
        </p:grpSpPr>
        <p:sp>
          <p:nvSpPr>
            <p:cNvPr id="26" name="직사각형 25">
              <a:extLst>
                <a:ext uri="{FF2B5EF4-FFF2-40B4-BE49-F238E27FC236}">
                  <a16:creationId xmlns:a16="http://schemas.microsoft.com/office/drawing/2014/main" id="{FB37467D-E091-4A19-8CE7-912150520E30}"/>
                </a:ext>
              </a:extLst>
            </p:cNvPr>
            <p:cNvSpPr/>
            <p:nvPr/>
          </p:nvSpPr>
          <p:spPr>
            <a:xfrm>
              <a:off x="1494504" y="2403663"/>
              <a:ext cx="9707068" cy="456535"/>
            </a:xfrm>
            <a:prstGeom prst="rect">
              <a:avLst/>
            </a:prstGeom>
          </p:spPr>
          <p:txBody>
            <a:bodyPr wrap="square">
              <a:spAutoFit/>
            </a:bodyPr>
            <a:lstStyle/>
            <a:p>
              <a:pPr>
                <a:lnSpc>
                  <a:spcPct val="150000"/>
                </a:lnSpc>
              </a:pPr>
              <a:r>
                <a:rPr lang="en-US" altLang="ko-KR" b="1" cap="small" dirty="0">
                  <a:latin typeface="Helvetica" panose="020B0604020202020204" pitchFamily="34" charset="0"/>
                  <a:cs typeface="Helvetica" panose="020B0604020202020204" pitchFamily="34" charset="0"/>
                </a:rPr>
                <a:t>Light-IT        </a:t>
              </a:r>
              <a:r>
                <a:rPr lang="en-US" altLang="ko-KR" b="1" cap="small" dirty="0" err="1">
                  <a:latin typeface="Helvetica" panose="020B0604020202020204" pitchFamily="34" charset="0"/>
                  <a:cs typeface="Helvetica" panose="020B0604020202020204" pitchFamily="34" charset="0"/>
                </a:rPr>
                <a:t>Light-IT</a:t>
              </a:r>
              <a:r>
                <a:rPr lang="en-US" altLang="ko-KR" b="1" cap="small" dirty="0">
                  <a:latin typeface="Helvetica" panose="020B0604020202020204" pitchFamily="34" charset="0"/>
                  <a:cs typeface="Helvetica" panose="020B0604020202020204" pitchFamily="34" charset="0"/>
                </a:rPr>
                <a:t> </a:t>
              </a:r>
              <a:r>
                <a:rPr lang="en-US" altLang="ko-KR" b="1" dirty="0">
                  <a:latin typeface="Helvetica" panose="020B0604020202020204" pitchFamily="34" charset="0"/>
                  <a:cs typeface="Helvetica" panose="020B0604020202020204" pitchFamily="34" charset="0"/>
                </a:rPr>
                <a:t>for sparse tensors        </a:t>
              </a:r>
              <a:r>
                <a:rPr lang="en-US" altLang="ko-KR" b="1" cap="small" dirty="0">
                  <a:latin typeface="Helvetica" panose="020B0604020202020204" pitchFamily="34" charset="0"/>
                  <a:cs typeface="Helvetica" panose="020B0604020202020204" pitchFamily="34" charset="0"/>
                </a:rPr>
                <a:t>Light-IT</a:t>
              </a:r>
              <a:r>
                <a:rPr lang="en-US" altLang="ko-KR" b="1" cap="small" baseline="30000" dirty="0">
                  <a:latin typeface="Helvetica" panose="020B0604020202020204" pitchFamily="34" charset="0"/>
                  <a:cs typeface="Helvetica" panose="020B0604020202020204" pitchFamily="34" charset="0"/>
                </a:rPr>
                <a:t>++</a:t>
              </a:r>
              <a:r>
                <a:rPr lang="en-US" altLang="ko-KR" b="1" cap="small" dirty="0">
                  <a:latin typeface="Helvetica" panose="020B0604020202020204" pitchFamily="34" charset="0"/>
                  <a:cs typeface="Helvetica" panose="020B0604020202020204" pitchFamily="34" charset="0"/>
                </a:rPr>
                <a:t>        Light-IT</a:t>
              </a:r>
              <a:r>
                <a:rPr lang="en-US" altLang="ko-KR" b="1" cap="small" baseline="30000" dirty="0">
                  <a:latin typeface="Helvetica" panose="020B0604020202020204" pitchFamily="34" charset="0"/>
                  <a:cs typeface="Helvetica" panose="020B0604020202020204" pitchFamily="34" charset="0"/>
                </a:rPr>
                <a:t>++</a:t>
              </a:r>
              <a:r>
                <a:rPr lang="en-US" altLang="ko-KR" b="1" cap="small" dirty="0">
                  <a:latin typeface="Helvetica" panose="020B0604020202020204" pitchFamily="34" charset="0"/>
                  <a:cs typeface="Helvetica" panose="020B0604020202020204" pitchFamily="34" charset="0"/>
                </a:rPr>
                <a:t> </a:t>
              </a:r>
              <a:r>
                <a:rPr lang="en-US" altLang="ko-KR" b="1" dirty="0">
                  <a:latin typeface="Helvetica" panose="020B0604020202020204" pitchFamily="34" charset="0"/>
                  <a:cs typeface="Helvetica" panose="020B0604020202020204" pitchFamily="34" charset="0"/>
                </a:rPr>
                <a:t>for spare tensors</a:t>
              </a:r>
              <a:endParaRPr lang="en-US" altLang="ko-KR" u="sng" baseline="30000" dirty="0">
                <a:latin typeface="Helvetica" panose="020B0604020202020204" pitchFamily="34" charset="0"/>
                <a:cs typeface="Helvetica" panose="020B0604020202020204" pitchFamily="34" charset="0"/>
              </a:endParaRPr>
            </a:p>
          </p:txBody>
        </p:sp>
        <p:sp>
          <p:nvSpPr>
            <p:cNvPr id="27" name="Rectangle 20">
              <a:extLst>
                <a:ext uri="{FF2B5EF4-FFF2-40B4-BE49-F238E27FC236}">
                  <a16:creationId xmlns:a16="http://schemas.microsoft.com/office/drawing/2014/main" id="{117093A2-02B3-4808-B61F-1C12139F98F7}"/>
                </a:ext>
              </a:extLst>
            </p:cNvPr>
            <p:cNvSpPr/>
            <p:nvPr/>
          </p:nvSpPr>
          <p:spPr>
            <a:xfrm>
              <a:off x="1149286" y="2479420"/>
              <a:ext cx="9860685" cy="3864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p>
          </p:txBody>
        </p:sp>
        <p:sp>
          <p:nvSpPr>
            <p:cNvPr id="28" name="직사각형 27">
              <a:extLst>
                <a:ext uri="{FF2B5EF4-FFF2-40B4-BE49-F238E27FC236}">
                  <a16:creationId xmlns:a16="http://schemas.microsoft.com/office/drawing/2014/main" id="{44631767-9A3E-407E-97FD-0766BC07E445}"/>
                </a:ext>
              </a:extLst>
            </p:cNvPr>
            <p:cNvSpPr/>
            <p:nvPr/>
          </p:nvSpPr>
          <p:spPr>
            <a:xfrm>
              <a:off x="1231050" y="2624921"/>
              <a:ext cx="297716" cy="12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C3B80646-A3F4-46BA-98B0-C2EC374C04BE}"/>
                </a:ext>
              </a:extLst>
            </p:cNvPr>
            <p:cNvSpPr/>
            <p:nvPr/>
          </p:nvSpPr>
          <p:spPr>
            <a:xfrm>
              <a:off x="6001209" y="2624921"/>
              <a:ext cx="297716" cy="128887"/>
            </a:xfrm>
            <a:prstGeom prst="rect">
              <a:avLst/>
            </a:prstGeom>
            <a:solidFill>
              <a:srgbClr val="5E9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그룹 29">
              <a:extLst>
                <a:ext uri="{FF2B5EF4-FFF2-40B4-BE49-F238E27FC236}">
                  <a16:creationId xmlns:a16="http://schemas.microsoft.com/office/drawing/2014/main" id="{04951628-3D37-47A6-999F-FFC43F022DEE}"/>
                </a:ext>
              </a:extLst>
            </p:cNvPr>
            <p:cNvGrpSpPr/>
            <p:nvPr/>
          </p:nvGrpSpPr>
          <p:grpSpPr>
            <a:xfrm>
              <a:off x="2575360" y="2624920"/>
              <a:ext cx="297716" cy="128888"/>
              <a:chOff x="1886472" y="1552556"/>
              <a:chExt cx="297716" cy="128888"/>
            </a:xfrm>
          </p:grpSpPr>
          <p:sp>
            <p:nvSpPr>
              <p:cNvPr id="31" name="직사각형 30">
                <a:extLst>
                  <a:ext uri="{FF2B5EF4-FFF2-40B4-BE49-F238E27FC236}">
                    <a16:creationId xmlns:a16="http://schemas.microsoft.com/office/drawing/2014/main" id="{51A690F2-D018-4284-A969-325A2979E2F7}"/>
                  </a:ext>
                </a:extLst>
              </p:cNvPr>
              <p:cNvSpPr/>
              <p:nvPr/>
            </p:nvSpPr>
            <p:spPr>
              <a:xfrm>
                <a:off x="1886472" y="1552557"/>
                <a:ext cx="297716" cy="1288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평행 사변형 31">
                <a:extLst>
                  <a:ext uri="{FF2B5EF4-FFF2-40B4-BE49-F238E27FC236}">
                    <a16:creationId xmlns:a16="http://schemas.microsoft.com/office/drawing/2014/main" id="{A3B95740-592D-4D8D-B080-1A5B3792E2D0}"/>
                  </a:ext>
                </a:extLst>
              </p:cNvPr>
              <p:cNvSpPr/>
              <p:nvPr/>
            </p:nvSpPr>
            <p:spPr>
              <a:xfrm>
                <a:off x="1900378" y="1552557"/>
                <a:ext cx="75408" cy="128887"/>
              </a:xfrm>
              <a:prstGeom prst="parallelogram">
                <a:avLst>
                  <a:gd name="adj" fmla="val 4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평행 사변형 32">
                <a:extLst>
                  <a:ext uri="{FF2B5EF4-FFF2-40B4-BE49-F238E27FC236}">
                    <a16:creationId xmlns:a16="http://schemas.microsoft.com/office/drawing/2014/main" id="{C0A13FE9-5BB2-42D2-A33A-A7883A5C5D73}"/>
                  </a:ext>
                </a:extLst>
              </p:cNvPr>
              <p:cNvSpPr/>
              <p:nvPr/>
            </p:nvSpPr>
            <p:spPr>
              <a:xfrm>
                <a:off x="1997626" y="1552557"/>
                <a:ext cx="75408" cy="128887"/>
              </a:xfrm>
              <a:prstGeom prst="parallelogram">
                <a:avLst>
                  <a:gd name="adj" fmla="val 4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평행 사변형 33">
                <a:extLst>
                  <a:ext uri="{FF2B5EF4-FFF2-40B4-BE49-F238E27FC236}">
                    <a16:creationId xmlns:a16="http://schemas.microsoft.com/office/drawing/2014/main" id="{969F046F-83CB-4F1A-8FAC-DB8AB4ECA5F3}"/>
                  </a:ext>
                </a:extLst>
              </p:cNvPr>
              <p:cNvSpPr/>
              <p:nvPr/>
            </p:nvSpPr>
            <p:spPr>
              <a:xfrm>
                <a:off x="2094839" y="1552556"/>
                <a:ext cx="75408" cy="128887"/>
              </a:xfrm>
              <a:prstGeom prst="parallelogram">
                <a:avLst>
                  <a:gd name="adj" fmla="val 4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5" name="그룹 34">
              <a:extLst>
                <a:ext uri="{FF2B5EF4-FFF2-40B4-BE49-F238E27FC236}">
                  <a16:creationId xmlns:a16="http://schemas.microsoft.com/office/drawing/2014/main" id="{1ADEE0F0-4C53-434B-A048-724FED171D60}"/>
                </a:ext>
              </a:extLst>
            </p:cNvPr>
            <p:cNvGrpSpPr/>
            <p:nvPr/>
          </p:nvGrpSpPr>
          <p:grpSpPr>
            <a:xfrm>
              <a:off x="7553886" y="2624920"/>
              <a:ext cx="297716" cy="128888"/>
              <a:chOff x="1886472" y="1552556"/>
              <a:chExt cx="297716" cy="128888"/>
            </a:xfrm>
          </p:grpSpPr>
          <p:sp>
            <p:nvSpPr>
              <p:cNvPr id="36" name="직사각형 35">
                <a:extLst>
                  <a:ext uri="{FF2B5EF4-FFF2-40B4-BE49-F238E27FC236}">
                    <a16:creationId xmlns:a16="http://schemas.microsoft.com/office/drawing/2014/main" id="{EE1529CC-2E68-43AD-BC89-42899B6BB795}"/>
                  </a:ext>
                </a:extLst>
              </p:cNvPr>
              <p:cNvSpPr/>
              <p:nvPr/>
            </p:nvSpPr>
            <p:spPr>
              <a:xfrm>
                <a:off x="1886472" y="1552557"/>
                <a:ext cx="297716" cy="128887"/>
              </a:xfrm>
              <a:prstGeom prst="rect">
                <a:avLst/>
              </a:prstGeom>
              <a:solidFill>
                <a:schemeClr val="bg1"/>
              </a:solidFill>
              <a:ln>
                <a:solidFill>
                  <a:srgbClr val="5E9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평행 사변형 36">
                <a:extLst>
                  <a:ext uri="{FF2B5EF4-FFF2-40B4-BE49-F238E27FC236}">
                    <a16:creationId xmlns:a16="http://schemas.microsoft.com/office/drawing/2014/main" id="{19F9662A-5624-4394-94AB-8EF5ECF50948}"/>
                  </a:ext>
                </a:extLst>
              </p:cNvPr>
              <p:cNvSpPr/>
              <p:nvPr/>
            </p:nvSpPr>
            <p:spPr>
              <a:xfrm>
                <a:off x="1900378" y="1552557"/>
                <a:ext cx="75408" cy="128887"/>
              </a:xfrm>
              <a:prstGeom prst="parallelogram">
                <a:avLst>
                  <a:gd name="adj" fmla="val 45210"/>
                </a:avLst>
              </a:prstGeom>
              <a:solidFill>
                <a:srgbClr val="5E96C6"/>
              </a:solidFill>
              <a:ln>
                <a:solidFill>
                  <a:srgbClr val="5E9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평행 사변형 37">
                <a:extLst>
                  <a:ext uri="{FF2B5EF4-FFF2-40B4-BE49-F238E27FC236}">
                    <a16:creationId xmlns:a16="http://schemas.microsoft.com/office/drawing/2014/main" id="{85F9FA45-09E9-4213-B2CB-D4436275F918}"/>
                  </a:ext>
                </a:extLst>
              </p:cNvPr>
              <p:cNvSpPr/>
              <p:nvPr/>
            </p:nvSpPr>
            <p:spPr>
              <a:xfrm>
                <a:off x="1997626" y="1552557"/>
                <a:ext cx="75408" cy="128887"/>
              </a:xfrm>
              <a:prstGeom prst="parallelogram">
                <a:avLst>
                  <a:gd name="adj" fmla="val 45210"/>
                </a:avLst>
              </a:prstGeom>
              <a:solidFill>
                <a:srgbClr val="5E96C6"/>
              </a:solidFill>
              <a:ln>
                <a:solidFill>
                  <a:srgbClr val="5E9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평행 사변형 38">
                <a:extLst>
                  <a:ext uri="{FF2B5EF4-FFF2-40B4-BE49-F238E27FC236}">
                    <a16:creationId xmlns:a16="http://schemas.microsoft.com/office/drawing/2014/main" id="{AB6CD859-6B06-4624-8F86-3B5CD9EC0BB6}"/>
                  </a:ext>
                </a:extLst>
              </p:cNvPr>
              <p:cNvSpPr/>
              <p:nvPr/>
            </p:nvSpPr>
            <p:spPr>
              <a:xfrm>
                <a:off x="2094839" y="1552556"/>
                <a:ext cx="75408" cy="128887"/>
              </a:xfrm>
              <a:prstGeom prst="parallelogram">
                <a:avLst>
                  <a:gd name="adj" fmla="val 45210"/>
                </a:avLst>
              </a:prstGeom>
              <a:solidFill>
                <a:srgbClr val="5E96C6"/>
              </a:solidFill>
              <a:ln>
                <a:solidFill>
                  <a:srgbClr val="5E9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127169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9F8237F-3B27-4513-94B7-3D126FBF0FBD}"/>
              </a:ext>
            </a:extLst>
          </p:cNvPr>
          <p:cNvSpPr>
            <a:spLocks noGrp="1"/>
          </p:cNvSpPr>
          <p:nvPr>
            <p:ph type="title"/>
          </p:nvPr>
        </p:nvSpPr>
        <p:spPr/>
        <p:txBody>
          <a:bodyPr/>
          <a:lstStyle/>
          <a:p>
            <a:r>
              <a:rPr lang="en-US" altLang="ko-KR" dirty="0"/>
              <a:t>Our methods are scalable</a:t>
            </a:r>
            <a:endParaRPr lang="ko-KR" altLang="en-US" dirty="0"/>
          </a:p>
        </p:txBody>
      </p:sp>
      <p:sp>
        <p:nvSpPr>
          <p:cNvPr id="3" name="내용 개체 틀 2">
            <a:extLst>
              <a:ext uri="{FF2B5EF4-FFF2-40B4-BE49-F238E27FC236}">
                <a16:creationId xmlns:a16="http://schemas.microsoft.com/office/drawing/2014/main" id="{6104E7E7-EF97-4818-AEC5-C0327D0BECC8}"/>
              </a:ext>
            </a:extLst>
          </p:cNvPr>
          <p:cNvSpPr>
            <a:spLocks noGrp="1"/>
          </p:cNvSpPr>
          <p:nvPr>
            <p:ph idx="1"/>
          </p:nvPr>
        </p:nvSpPr>
        <p:spPr>
          <a:xfrm>
            <a:off x="276397" y="1188720"/>
            <a:ext cx="11915603" cy="4988243"/>
          </a:xfrm>
        </p:spPr>
        <p:txBody>
          <a:bodyPr/>
          <a:lstStyle/>
          <a:p>
            <a:pPr marL="0" indent="0">
              <a:buNone/>
            </a:pPr>
            <a:r>
              <a:rPr lang="en-US" altLang="ko-KR" dirty="0"/>
              <a:t>Compression time of our methods is linear in the number of (non-zero) entries.</a:t>
            </a:r>
            <a:endParaRPr lang="ko-KR" altLang="en-US" dirty="0"/>
          </a:p>
        </p:txBody>
      </p:sp>
      <p:sp>
        <p:nvSpPr>
          <p:cNvPr id="4" name="슬라이드 번호 개체 틀 3">
            <a:extLst>
              <a:ext uri="{FF2B5EF4-FFF2-40B4-BE49-F238E27FC236}">
                <a16:creationId xmlns:a16="http://schemas.microsoft.com/office/drawing/2014/main" id="{73C519A6-B452-4919-8EE6-F0FBCB24DC4C}"/>
              </a:ext>
            </a:extLst>
          </p:cNvPr>
          <p:cNvSpPr>
            <a:spLocks noGrp="1"/>
          </p:cNvSpPr>
          <p:nvPr>
            <p:ph type="sldNum" sz="quarter" idx="12"/>
          </p:nvPr>
        </p:nvSpPr>
        <p:spPr/>
        <p:txBody>
          <a:bodyPr/>
          <a:lstStyle/>
          <a:p>
            <a:fld id="{439E02B6-F1B5-4FE8-897B-C4C911F1FA68}" type="slidenum">
              <a:rPr lang="ko-KR" altLang="en-US" smtClean="0"/>
              <a:t>27</a:t>
            </a:fld>
            <a:endParaRPr lang="ko-KR" altLang="en-US"/>
          </a:p>
        </p:txBody>
      </p:sp>
      <p:pic>
        <p:nvPicPr>
          <p:cNvPr id="8" name="그래픽 7">
            <a:extLst>
              <a:ext uri="{FF2B5EF4-FFF2-40B4-BE49-F238E27FC236}">
                <a16:creationId xmlns:a16="http://schemas.microsoft.com/office/drawing/2014/main" id="{9FA88B9E-2159-4EB1-8563-813878E451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2034" y="2147521"/>
            <a:ext cx="3600000" cy="3600000"/>
          </a:xfrm>
          <a:prstGeom prst="rect">
            <a:avLst/>
          </a:prstGeom>
        </p:spPr>
      </p:pic>
      <p:pic>
        <p:nvPicPr>
          <p:cNvPr id="10" name="그래픽 9">
            <a:extLst>
              <a:ext uri="{FF2B5EF4-FFF2-40B4-BE49-F238E27FC236}">
                <a16:creationId xmlns:a16="http://schemas.microsoft.com/office/drawing/2014/main" id="{6B587CA5-6553-46F6-A413-3EF9375B8C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6816" y="2147521"/>
            <a:ext cx="3600000" cy="3600000"/>
          </a:xfrm>
          <a:prstGeom prst="rect">
            <a:avLst/>
          </a:prstGeom>
        </p:spPr>
      </p:pic>
      <p:grpSp>
        <p:nvGrpSpPr>
          <p:cNvPr id="16" name="그룹 15">
            <a:extLst>
              <a:ext uri="{FF2B5EF4-FFF2-40B4-BE49-F238E27FC236}">
                <a16:creationId xmlns:a16="http://schemas.microsoft.com/office/drawing/2014/main" id="{26BFB7EC-A968-46A6-B77C-75F1DDC63953}"/>
              </a:ext>
            </a:extLst>
          </p:cNvPr>
          <p:cNvGrpSpPr/>
          <p:nvPr/>
        </p:nvGrpSpPr>
        <p:grpSpPr>
          <a:xfrm>
            <a:off x="839452" y="3239277"/>
            <a:ext cx="1282146" cy="1416489"/>
            <a:chOff x="365064" y="3240139"/>
            <a:chExt cx="1282146" cy="1416489"/>
          </a:xfrm>
        </p:grpSpPr>
        <p:sp>
          <p:nvSpPr>
            <p:cNvPr id="11" name="직사각형 10">
              <a:extLst>
                <a:ext uri="{FF2B5EF4-FFF2-40B4-BE49-F238E27FC236}">
                  <a16:creationId xmlns:a16="http://schemas.microsoft.com/office/drawing/2014/main" id="{32C796D8-34FB-4272-BC68-60A34F147A9B}"/>
                </a:ext>
              </a:extLst>
            </p:cNvPr>
            <p:cNvSpPr/>
            <p:nvPr/>
          </p:nvSpPr>
          <p:spPr>
            <a:xfrm>
              <a:off x="459552" y="3377865"/>
              <a:ext cx="1086290" cy="460433"/>
            </a:xfrm>
            <a:prstGeom prst="rect">
              <a:avLst/>
            </a:prstGeom>
          </p:spPr>
          <p:txBody>
            <a:bodyPr wrap="square">
              <a:spAutoFit/>
            </a:bodyPr>
            <a:lstStyle/>
            <a:p>
              <a:pPr>
                <a:lnSpc>
                  <a:spcPct val="150000"/>
                </a:lnSpc>
              </a:pPr>
              <a:r>
                <a:rPr lang="en-US" altLang="ko-KR" b="1" cap="small" dirty="0">
                  <a:latin typeface="Helvetica" panose="020B0604020202020204" pitchFamily="34" charset="0"/>
                  <a:cs typeface="Helvetica" panose="020B0604020202020204" pitchFamily="34" charset="0"/>
                </a:rPr>
                <a:t>Light-IT       </a:t>
              </a:r>
            </a:p>
          </p:txBody>
        </p:sp>
        <p:sp>
          <p:nvSpPr>
            <p:cNvPr id="12" name="Rectangle 20">
              <a:extLst>
                <a:ext uri="{FF2B5EF4-FFF2-40B4-BE49-F238E27FC236}">
                  <a16:creationId xmlns:a16="http://schemas.microsoft.com/office/drawing/2014/main" id="{A2985EFA-8111-4F19-9D4C-0255162B0171}"/>
                </a:ext>
              </a:extLst>
            </p:cNvPr>
            <p:cNvSpPr/>
            <p:nvPr/>
          </p:nvSpPr>
          <p:spPr>
            <a:xfrm>
              <a:off x="383077" y="3240139"/>
              <a:ext cx="1246121" cy="14164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p>
          </p:txBody>
        </p:sp>
        <p:sp>
          <p:nvSpPr>
            <p:cNvPr id="13" name="직사각형 12">
              <a:extLst>
                <a:ext uri="{FF2B5EF4-FFF2-40B4-BE49-F238E27FC236}">
                  <a16:creationId xmlns:a16="http://schemas.microsoft.com/office/drawing/2014/main" id="{02413750-45FF-4CB0-8063-DECE2276EC08}"/>
                </a:ext>
              </a:extLst>
            </p:cNvPr>
            <p:cNvSpPr/>
            <p:nvPr/>
          </p:nvSpPr>
          <p:spPr>
            <a:xfrm>
              <a:off x="700125" y="3382017"/>
              <a:ext cx="576000" cy="12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A6B881C0-8E91-4CC7-BF3B-559C99CBCE9B}"/>
                </a:ext>
              </a:extLst>
            </p:cNvPr>
            <p:cNvSpPr/>
            <p:nvPr/>
          </p:nvSpPr>
          <p:spPr>
            <a:xfrm>
              <a:off x="700125" y="4008986"/>
              <a:ext cx="576000" cy="128887"/>
            </a:xfrm>
            <a:prstGeom prst="rect">
              <a:avLst/>
            </a:prstGeom>
            <a:solidFill>
              <a:srgbClr val="5E9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35404885-BDAF-4FC3-8012-841083E83322}"/>
                </a:ext>
              </a:extLst>
            </p:cNvPr>
            <p:cNvSpPr/>
            <p:nvPr/>
          </p:nvSpPr>
          <p:spPr>
            <a:xfrm>
              <a:off x="365064" y="4023596"/>
              <a:ext cx="1282146" cy="456535"/>
            </a:xfrm>
            <a:prstGeom prst="rect">
              <a:avLst/>
            </a:prstGeom>
          </p:spPr>
          <p:txBody>
            <a:bodyPr wrap="none">
              <a:spAutoFit/>
            </a:bodyPr>
            <a:lstStyle/>
            <a:p>
              <a:pPr>
                <a:lnSpc>
                  <a:spcPct val="150000"/>
                </a:lnSpc>
              </a:pPr>
              <a:r>
                <a:rPr lang="en-US" altLang="ko-KR" b="1" cap="small" dirty="0">
                  <a:latin typeface="Helvetica" panose="020B0604020202020204" pitchFamily="34" charset="0"/>
                  <a:cs typeface="Helvetica" panose="020B0604020202020204" pitchFamily="34" charset="0"/>
                </a:rPr>
                <a:t> Light-IT</a:t>
              </a:r>
              <a:r>
                <a:rPr lang="en-US" altLang="ko-KR" b="1" cap="small" baseline="30000" dirty="0">
                  <a:latin typeface="Helvetica" panose="020B0604020202020204" pitchFamily="34" charset="0"/>
                  <a:cs typeface="Helvetica" panose="020B0604020202020204" pitchFamily="34" charset="0"/>
                </a:rPr>
                <a:t>++</a:t>
              </a:r>
              <a:endParaRPr lang="en-US" altLang="ko-KR" u="sng" baseline="30000" dirty="0">
                <a:latin typeface="Helvetica" panose="020B0604020202020204" pitchFamily="34" charset="0"/>
                <a:cs typeface="Helvetica" panose="020B0604020202020204" pitchFamily="34" charset="0"/>
              </a:endParaRPr>
            </a:p>
          </p:txBody>
        </p:sp>
      </p:grpSp>
      <p:sp>
        <p:nvSpPr>
          <p:cNvPr id="17" name="TextBox 16">
            <a:extLst>
              <a:ext uri="{FF2B5EF4-FFF2-40B4-BE49-F238E27FC236}">
                <a16:creationId xmlns:a16="http://schemas.microsoft.com/office/drawing/2014/main" id="{81B10CB9-ADFC-4B0C-B5DF-0E8097B2C664}"/>
              </a:ext>
            </a:extLst>
          </p:cNvPr>
          <p:cNvSpPr txBox="1"/>
          <p:nvPr/>
        </p:nvSpPr>
        <p:spPr>
          <a:xfrm>
            <a:off x="3072763" y="5804991"/>
            <a:ext cx="3419370"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3-order sparse tensors</a:t>
            </a:r>
            <a:endParaRPr lang="ko-KR" altLang="en-US" sz="24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BEDD491-2248-40D3-B589-80094BF997DF}"/>
              </a:ext>
            </a:extLst>
          </p:cNvPr>
          <p:cNvSpPr txBox="1"/>
          <p:nvPr/>
        </p:nvSpPr>
        <p:spPr>
          <a:xfrm>
            <a:off x="7300171" y="5804991"/>
            <a:ext cx="3419370"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3-order dense tensors</a:t>
            </a:r>
            <a:endParaRPr lang="ko-KR" alt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67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F8E3C4-CE61-48CE-817B-EAB1DFA43BA9}"/>
              </a:ext>
            </a:extLst>
          </p:cNvPr>
          <p:cNvSpPr>
            <a:spLocks noGrp="1"/>
          </p:cNvSpPr>
          <p:nvPr>
            <p:ph type="title"/>
          </p:nvPr>
        </p:nvSpPr>
        <p:spPr/>
        <p:txBody>
          <a:bodyPr/>
          <a:lstStyle/>
          <a:p>
            <a:r>
              <a:rPr lang="en-US" altLang="ko-KR" dirty="0"/>
              <a:t>Total compression time</a:t>
            </a:r>
            <a:endParaRPr lang="ko-KR" altLang="en-US" dirty="0"/>
          </a:p>
        </p:txBody>
      </p:sp>
      <p:sp>
        <p:nvSpPr>
          <p:cNvPr id="3" name="내용 개체 틀 2">
            <a:extLst>
              <a:ext uri="{FF2B5EF4-FFF2-40B4-BE49-F238E27FC236}">
                <a16:creationId xmlns:a16="http://schemas.microsoft.com/office/drawing/2014/main" id="{1917646E-42F0-4073-9085-BA8218B43271}"/>
              </a:ext>
            </a:extLst>
          </p:cNvPr>
          <p:cNvSpPr>
            <a:spLocks noGrp="1"/>
          </p:cNvSpPr>
          <p:nvPr>
            <p:ph idx="1"/>
          </p:nvPr>
        </p:nvSpPr>
        <p:spPr>
          <a:xfrm>
            <a:off x="276397" y="1188720"/>
            <a:ext cx="11639203" cy="4988243"/>
          </a:xfrm>
        </p:spPr>
        <p:txBody>
          <a:bodyPr/>
          <a:lstStyle/>
          <a:p>
            <a:pPr marL="0" indent="0">
              <a:buNone/>
            </a:pPr>
            <a:r>
              <a:rPr lang="en-US" altLang="ko-KR" dirty="0"/>
              <a:t>Our methods tend to be slower than most competitors.</a:t>
            </a:r>
          </a:p>
          <a:p>
            <a:pPr marL="0" indent="0">
              <a:buNone/>
            </a:pPr>
            <a:r>
              <a:rPr lang="en-US" altLang="ko-KR" dirty="0"/>
              <a:t>However, our methods took at most 1.1 hours for all considered datasets.</a:t>
            </a:r>
          </a:p>
        </p:txBody>
      </p:sp>
      <p:sp>
        <p:nvSpPr>
          <p:cNvPr id="4" name="슬라이드 번호 개체 틀 3">
            <a:extLst>
              <a:ext uri="{FF2B5EF4-FFF2-40B4-BE49-F238E27FC236}">
                <a16:creationId xmlns:a16="http://schemas.microsoft.com/office/drawing/2014/main" id="{88E4D461-A597-4F81-9ECA-DC658992DB51}"/>
              </a:ext>
            </a:extLst>
          </p:cNvPr>
          <p:cNvSpPr>
            <a:spLocks noGrp="1"/>
          </p:cNvSpPr>
          <p:nvPr>
            <p:ph type="sldNum" sz="quarter" idx="12"/>
          </p:nvPr>
        </p:nvSpPr>
        <p:spPr/>
        <p:txBody>
          <a:bodyPr/>
          <a:lstStyle/>
          <a:p>
            <a:fld id="{439E02B6-F1B5-4FE8-897B-C4C911F1FA68}" type="slidenum">
              <a:rPr lang="ko-KR" altLang="en-US" smtClean="0"/>
              <a:t>28</a:t>
            </a:fld>
            <a:endParaRPr lang="ko-KR" altLang="en-US"/>
          </a:p>
        </p:txBody>
      </p:sp>
      <p:pic>
        <p:nvPicPr>
          <p:cNvPr id="8" name="그래픽 7">
            <a:extLst>
              <a:ext uri="{FF2B5EF4-FFF2-40B4-BE49-F238E27FC236}">
                <a16:creationId xmlns:a16="http://schemas.microsoft.com/office/drawing/2014/main" id="{7B90EE21-98E2-45A5-A6A8-33E624527D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039" y="3330568"/>
            <a:ext cx="11562561" cy="2959139"/>
          </a:xfrm>
          <a:prstGeom prst="rect">
            <a:avLst/>
          </a:prstGeom>
        </p:spPr>
      </p:pic>
      <p:sp>
        <p:nvSpPr>
          <p:cNvPr id="9" name="직사각형 8">
            <a:extLst>
              <a:ext uri="{FF2B5EF4-FFF2-40B4-BE49-F238E27FC236}">
                <a16:creationId xmlns:a16="http://schemas.microsoft.com/office/drawing/2014/main" id="{2B67F2D4-7317-4935-BDB7-77E53EC2AC49}"/>
              </a:ext>
            </a:extLst>
          </p:cNvPr>
          <p:cNvSpPr/>
          <p:nvPr/>
        </p:nvSpPr>
        <p:spPr>
          <a:xfrm>
            <a:off x="2598420" y="2535503"/>
            <a:ext cx="8161712" cy="456535"/>
          </a:xfrm>
          <a:prstGeom prst="rect">
            <a:avLst/>
          </a:prstGeom>
        </p:spPr>
        <p:txBody>
          <a:bodyPr wrap="square" anchor="ctr">
            <a:spAutoFit/>
          </a:bodyPr>
          <a:lstStyle/>
          <a:p>
            <a:pPr>
              <a:lnSpc>
                <a:spcPct val="150000"/>
              </a:lnSpc>
            </a:pPr>
            <a:r>
              <a:rPr lang="en-US" altLang="ko-KR" b="1" u="sng" cap="small" dirty="0">
                <a:latin typeface="Helvetica" panose="020B0604020202020204" pitchFamily="34" charset="0"/>
                <a:cs typeface="Helvetica" panose="020B0604020202020204" pitchFamily="34" charset="0"/>
              </a:rPr>
              <a:t>Light-IT </a:t>
            </a:r>
            <a:r>
              <a:rPr lang="en-US" altLang="ko-KR" b="1" u="sng" dirty="0">
                <a:latin typeface="Helvetica" panose="020B0604020202020204" pitchFamily="34" charset="0"/>
                <a:cs typeface="Helvetica" panose="020B0604020202020204" pitchFamily="34" charset="0"/>
              </a:rPr>
              <a:t>(Proposed)</a:t>
            </a:r>
            <a:r>
              <a:rPr lang="en-US" altLang="ko-KR" b="1" cap="small" dirty="0">
                <a:latin typeface="Helvetica" panose="020B0604020202020204" pitchFamily="34" charset="0"/>
                <a:cs typeface="Helvetica" panose="020B0604020202020204" pitchFamily="34" charset="0"/>
              </a:rPr>
              <a:t>        </a:t>
            </a:r>
            <a:r>
              <a:rPr lang="en-US" altLang="ko-KR" b="1" u="sng" cap="small" dirty="0">
                <a:latin typeface="Helvetica" panose="020B0604020202020204" pitchFamily="34" charset="0"/>
                <a:cs typeface="Helvetica" panose="020B0604020202020204" pitchFamily="34" charset="0"/>
              </a:rPr>
              <a:t>Light-IT</a:t>
            </a:r>
            <a:r>
              <a:rPr lang="en-US" altLang="ko-KR" b="1" u="sng" cap="small" baseline="30000" dirty="0">
                <a:latin typeface="Helvetica" panose="020B0604020202020204" pitchFamily="34" charset="0"/>
                <a:cs typeface="Helvetica" panose="020B0604020202020204" pitchFamily="34" charset="0"/>
              </a:rPr>
              <a:t>++</a:t>
            </a:r>
            <a:r>
              <a:rPr lang="en-US" altLang="ko-KR" b="1" u="sng" dirty="0">
                <a:latin typeface="Helvetica" panose="020B0604020202020204" pitchFamily="34" charset="0"/>
                <a:cs typeface="Helvetica" panose="020B0604020202020204" pitchFamily="34" charset="0"/>
              </a:rPr>
              <a:t> (Proposed)</a:t>
            </a:r>
            <a:r>
              <a:rPr lang="en-US" altLang="ko-KR" dirty="0">
                <a:latin typeface="Helvetica" panose="020B0604020202020204" pitchFamily="34" charset="0"/>
                <a:cs typeface="Helvetica" panose="020B0604020202020204" pitchFamily="34" charset="0"/>
              </a:rPr>
              <a:t>        </a:t>
            </a:r>
            <a:r>
              <a:rPr lang="en-US" altLang="ko-KR" sz="600" dirty="0">
                <a:latin typeface="Helvetica" panose="020B0604020202020204" pitchFamily="34" charset="0"/>
                <a:cs typeface="Helvetica" panose="020B0604020202020204" pitchFamily="34" charset="0"/>
              </a:rPr>
              <a:t> </a:t>
            </a:r>
            <a:r>
              <a:rPr lang="en-US" altLang="ko-KR" dirty="0" err="1">
                <a:latin typeface="Helvetica" panose="020B0604020202020204" pitchFamily="34" charset="0"/>
                <a:cs typeface="Helvetica" panose="020B0604020202020204" pitchFamily="34" charset="0"/>
              </a:rPr>
              <a:t>SPARTan</a:t>
            </a:r>
            <a:r>
              <a:rPr lang="en-US" altLang="ko-KR" dirty="0">
                <a:latin typeface="Helvetica" panose="020B0604020202020204" pitchFamily="34" charset="0"/>
                <a:cs typeface="Helvetica" panose="020B0604020202020204" pitchFamily="34" charset="0"/>
              </a:rPr>
              <a:t>         COPA</a:t>
            </a:r>
            <a:endParaRPr lang="en-US" altLang="ko-KR" u="sng" baseline="30000" dirty="0">
              <a:latin typeface="Helvetica" panose="020B0604020202020204" pitchFamily="34" charset="0"/>
              <a:cs typeface="Helvetica" panose="020B0604020202020204" pitchFamily="34" charset="0"/>
            </a:endParaRPr>
          </a:p>
        </p:txBody>
      </p:sp>
      <p:sp>
        <p:nvSpPr>
          <p:cNvPr id="10" name="Rectangle 20">
            <a:extLst>
              <a:ext uri="{FF2B5EF4-FFF2-40B4-BE49-F238E27FC236}">
                <a16:creationId xmlns:a16="http://schemas.microsoft.com/office/drawing/2014/main" id="{80D2C821-7FBE-4DA8-833B-63DA431D0E25}"/>
              </a:ext>
            </a:extLst>
          </p:cNvPr>
          <p:cNvSpPr/>
          <p:nvPr/>
        </p:nvSpPr>
        <p:spPr>
          <a:xfrm>
            <a:off x="2184181" y="2613812"/>
            <a:ext cx="8392379" cy="701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a:p>
        </p:txBody>
      </p:sp>
      <p:sp>
        <p:nvSpPr>
          <p:cNvPr id="11" name="직사각형 10">
            <a:extLst>
              <a:ext uri="{FF2B5EF4-FFF2-40B4-BE49-F238E27FC236}">
                <a16:creationId xmlns:a16="http://schemas.microsoft.com/office/drawing/2014/main" id="{65C323DF-E6DF-4C9C-8682-EAE462555E90}"/>
              </a:ext>
            </a:extLst>
          </p:cNvPr>
          <p:cNvSpPr/>
          <p:nvPr/>
        </p:nvSpPr>
        <p:spPr>
          <a:xfrm>
            <a:off x="2299804" y="2747706"/>
            <a:ext cx="297716" cy="12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64E29091-918C-4C1D-808E-6C0BEBE4F245}"/>
              </a:ext>
            </a:extLst>
          </p:cNvPr>
          <p:cNvSpPr/>
          <p:nvPr/>
        </p:nvSpPr>
        <p:spPr>
          <a:xfrm>
            <a:off x="4926513" y="2747706"/>
            <a:ext cx="297716" cy="128887"/>
          </a:xfrm>
          <a:prstGeom prst="rect">
            <a:avLst/>
          </a:prstGeom>
          <a:solidFill>
            <a:srgbClr val="5E9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6A26AF0B-6029-41BA-9F56-D63E9B8FBDCA}"/>
              </a:ext>
            </a:extLst>
          </p:cNvPr>
          <p:cNvSpPr/>
          <p:nvPr/>
        </p:nvSpPr>
        <p:spPr>
          <a:xfrm>
            <a:off x="7747067" y="2747706"/>
            <a:ext cx="297716" cy="1288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F215BAFA-FEBD-4E54-BF28-00CC7C236D73}"/>
              </a:ext>
            </a:extLst>
          </p:cNvPr>
          <p:cNvSpPr/>
          <p:nvPr/>
        </p:nvSpPr>
        <p:spPr>
          <a:xfrm>
            <a:off x="2522978" y="2964807"/>
            <a:ext cx="7484115" cy="369332"/>
          </a:xfrm>
          <a:prstGeom prst="rect">
            <a:avLst/>
          </a:prstGeom>
        </p:spPr>
        <p:txBody>
          <a:bodyPr wrap="square">
            <a:spAutoFit/>
          </a:bodyPr>
          <a:lstStyle/>
          <a:p>
            <a:r>
              <a:rPr lang="en-US" altLang="ko-KR" sz="1400" dirty="0">
                <a:latin typeface="Helvetica" panose="020B0604020202020204" pitchFamily="34" charset="0"/>
                <a:cs typeface="Helvetica" panose="020B0604020202020204" pitchFamily="34" charset="0"/>
              </a:rPr>
              <a:t> </a:t>
            </a:r>
            <a:r>
              <a:rPr lang="en-US" altLang="ko-KR" dirty="0">
                <a:latin typeface="Helvetica" panose="020B0604020202020204" pitchFamily="34" charset="0"/>
                <a:cs typeface="Helvetica" panose="020B0604020202020204" pitchFamily="34" charset="0"/>
              </a:rPr>
              <a:t>PARAFAC2-ALS      </a:t>
            </a:r>
            <a:r>
              <a:rPr lang="en-US" altLang="ko-KR" sz="1100" dirty="0">
                <a:latin typeface="Helvetica" panose="020B0604020202020204" pitchFamily="34" charset="0"/>
                <a:cs typeface="Helvetica" panose="020B0604020202020204" pitchFamily="34" charset="0"/>
              </a:rPr>
              <a:t>    </a:t>
            </a:r>
            <a:r>
              <a:rPr lang="en-US" altLang="ko-KR" dirty="0">
                <a:latin typeface="Helvetica" panose="020B0604020202020204" pitchFamily="34" charset="0"/>
                <a:cs typeface="Helvetica" panose="020B0604020202020204" pitchFamily="34" charset="0"/>
              </a:rPr>
              <a:t>DPar2       </a:t>
            </a:r>
            <a:r>
              <a:rPr lang="en-US" altLang="ko-KR" sz="500" dirty="0">
                <a:latin typeface="Helvetica" panose="020B0604020202020204" pitchFamily="34" charset="0"/>
                <a:cs typeface="Helvetica" panose="020B0604020202020204" pitchFamily="34" charset="0"/>
              </a:rPr>
              <a:t>    </a:t>
            </a:r>
            <a:r>
              <a:rPr lang="en-US" altLang="ko-KR" dirty="0">
                <a:latin typeface="Helvetica" panose="020B0604020202020204" pitchFamily="34" charset="0"/>
                <a:cs typeface="Helvetica" panose="020B0604020202020204" pitchFamily="34" charset="0"/>
              </a:rPr>
              <a:t>RD-ALS       </a:t>
            </a:r>
            <a:r>
              <a:rPr lang="en-US" altLang="ko-KR" sz="1050" dirty="0">
                <a:latin typeface="Helvetica" panose="020B0604020202020204" pitchFamily="34" charset="0"/>
                <a:cs typeface="Helvetica" panose="020B0604020202020204" pitchFamily="34" charset="0"/>
              </a:rPr>
              <a:t>  </a:t>
            </a:r>
            <a:r>
              <a:rPr lang="en-US" altLang="ko-KR" sz="400" dirty="0">
                <a:latin typeface="Helvetica" panose="020B0604020202020204" pitchFamily="34" charset="0"/>
                <a:cs typeface="Helvetica" panose="020B0604020202020204" pitchFamily="34" charset="0"/>
              </a:rPr>
              <a:t> </a:t>
            </a:r>
            <a:r>
              <a:rPr lang="en-US" altLang="ko-KR" dirty="0">
                <a:latin typeface="Helvetica" panose="020B0604020202020204" pitchFamily="34" charset="0"/>
                <a:cs typeface="Helvetica" panose="020B0604020202020204" pitchFamily="34" charset="0"/>
              </a:rPr>
              <a:t>REPAIR         HyTuck2 </a:t>
            </a:r>
            <a:endParaRPr lang="ko-KR" altLang="en-US" dirty="0"/>
          </a:p>
        </p:txBody>
      </p:sp>
      <p:sp>
        <p:nvSpPr>
          <p:cNvPr id="15" name="직사각형 14">
            <a:extLst>
              <a:ext uri="{FF2B5EF4-FFF2-40B4-BE49-F238E27FC236}">
                <a16:creationId xmlns:a16="http://schemas.microsoft.com/office/drawing/2014/main" id="{7180611D-1D86-4DD0-A13F-FE0F0ABE5D30}"/>
              </a:ext>
            </a:extLst>
          </p:cNvPr>
          <p:cNvSpPr/>
          <p:nvPr/>
        </p:nvSpPr>
        <p:spPr>
          <a:xfrm>
            <a:off x="2297899" y="3080252"/>
            <a:ext cx="297716" cy="12888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75AB7A9A-88F8-4308-B50F-451EFFFB8A45}"/>
              </a:ext>
            </a:extLst>
          </p:cNvPr>
          <p:cNvSpPr/>
          <p:nvPr/>
        </p:nvSpPr>
        <p:spPr>
          <a:xfrm>
            <a:off x="7054616" y="3080252"/>
            <a:ext cx="297716" cy="128887"/>
          </a:xfrm>
          <a:prstGeom prst="rect">
            <a:avLst/>
          </a:prstGeom>
          <a:solidFill>
            <a:srgbClr val="EEC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직사각형 16">
            <a:extLst>
              <a:ext uri="{FF2B5EF4-FFF2-40B4-BE49-F238E27FC236}">
                <a16:creationId xmlns:a16="http://schemas.microsoft.com/office/drawing/2014/main" id="{A6776B51-DE47-49D1-869D-A3BDB1004D83}"/>
              </a:ext>
            </a:extLst>
          </p:cNvPr>
          <p:cNvSpPr/>
          <p:nvPr/>
        </p:nvSpPr>
        <p:spPr>
          <a:xfrm>
            <a:off x="9312897" y="2747705"/>
            <a:ext cx="297716" cy="128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9281A74E-5864-454D-8F65-882ACE5952E5}"/>
              </a:ext>
            </a:extLst>
          </p:cNvPr>
          <p:cNvSpPr/>
          <p:nvPr/>
        </p:nvSpPr>
        <p:spPr>
          <a:xfrm>
            <a:off x="4519686" y="3080252"/>
            <a:ext cx="297716" cy="128887"/>
          </a:xfrm>
          <a:prstGeom prst="rect">
            <a:avLst/>
          </a:prstGeom>
          <a:solidFill>
            <a:srgbClr val="ED5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E147EF22-810E-4AAD-A2BC-5386DC4D4A5C}"/>
              </a:ext>
            </a:extLst>
          </p:cNvPr>
          <p:cNvSpPr/>
          <p:nvPr/>
        </p:nvSpPr>
        <p:spPr>
          <a:xfrm>
            <a:off x="5685754" y="3080252"/>
            <a:ext cx="297716" cy="128887"/>
          </a:xfrm>
          <a:prstGeom prst="rect">
            <a:avLst/>
          </a:prstGeom>
          <a:solidFill>
            <a:srgbClr val="A6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4F50D275-E22D-4120-B98D-DD9A0B32B2E8}"/>
              </a:ext>
            </a:extLst>
          </p:cNvPr>
          <p:cNvSpPr/>
          <p:nvPr/>
        </p:nvSpPr>
        <p:spPr>
          <a:xfrm>
            <a:off x="8449279" y="3080251"/>
            <a:ext cx="297716" cy="128887"/>
          </a:xfrm>
          <a:prstGeom prst="rect">
            <a:avLst/>
          </a:prstGeom>
          <a:solidFill>
            <a:srgbClr val="A0A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74694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ACB5CF-6496-4C22-8059-CCF7EDB042D4}"/>
              </a:ext>
            </a:extLst>
          </p:cNvPr>
          <p:cNvSpPr>
            <a:spLocks noGrp="1"/>
          </p:cNvSpPr>
          <p:nvPr>
            <p:ph type="title"/>
          </p:nvPr>
        </p:nvSpPr>
        <p:spPr/>
        <p:txBody>
          <a:bodyPr/>
          <a:lstStyle/>
          <a:p>
            <a:r>
              <a:rPr lang="en-US" altLang="ko-KR" b="1" dirty="0"/>
              <a:t>Outline</a:t>
            </a:r>
            <a:endParaRPr lang="ko-KR" altLang="en-US" b="1" dirty="0"/>
          </a:p>
        </p:txBody>
      </p:sp>
      <p:sp>
        <p:nvSpPr>
          <p:cNvPr id="3" name="내용 개체 틀 2">
            <a:extLst>
              <a:ext uri="{FF2B5EF4-FFF2-40B4-BE49-F238E27FC236}">
                <a16:creationId xmlns:a16="http://schemas.microsoft.com/office/drawing/2014/main" id="{DC472D99-D1C1-4751-BFEE-CCF38BB37F0A}"/>
              </a:ext>
            </a:extLst>
          </p:cNvPr>
          <p:cNvSpPr>
            <a:spLocks noGrp="1"/>
          </p:cNvSpPr>
          <p:nvPr>
            <p:ph idx="1"/>
          </p:nvPr>
        </p:nvSpPr>
        <p:spPr/>
        <p:txBody>
          <a:bodyPr>
            <a:normAutofit/>
          </a:bodyPr>
          <a:lstStyle/>
          <a:p>
            <a:pPr marL="514350" indent="-514350">
              <a:buFont typeface="+mj-lt"/>
              <a:buAutoNum type="arabicPeriod"/>
            </a:pPr>
            <a:r>
              <a:rPr lang="en-US" altLang="ko-KR" b="1" dirty="0"/>
              <a:t>Introduction.</a:t>
            </a:r>
          </a:p>
          <a:p>
            <a:pPr marL="514350" indent="-514350">
              <a:buFont typeface="+mj-lt"/>
              <a:buAutoNum type="arabicPeriod"/>
            </a:pPr>
            <a:endParaRPr lang="en-US" altLang="ko-KR" dirty="0"/>
          </a:p>
          <a:p>
            <a:pPr marL="514350" indent="-514350">
              <a:buFont typeface="+mj-lt"/>
              <a:buAutoNum type="arabicPeriod"/>
            </a:pPr>
            <a:r>
              <a:rPr lang="en-US" altLang="ko-KR" b="1" dirty="0"/>
              <a:t>Preliminaries.</a:t>
            </a:r>
          </a:p>
          <a:p>
            <a:pPr marL="514350" indent="-514350">
              <a:buFont typeface="+mj-lt"/>
              <a:buAutoNum type="arabicPeriod"/>
            </a:pPr>
            <a:endParaRPr lang="en-US" altLang="ko-KR" b="1" dirty="0"/>
          </a:p>
          <a:p>
            <a:pPr marL="514350" indent="-514350">
              <a:buFont typeface="+mj-lt"/>
              <a:buAutoNum type="arabicPeriod"/>
            </a:pPr>
            <a:r>
              <a:rPr lang="en-US" altLang="ko-KR" b="1" dirty="0"/>
              <a:t>Proposed method.</a:t>
            </a:r>
          </a:p>
          <a:p>
            <a:pPr marL="514350" indent="-514350">
              <a:buFont typeface="+mj-lt"/>
              <a:buAutoNum type="arabicPeriod"/>
            </a:pPr>
            <a:endParaRPr lang="en-US" altLang="ko-KR" b="1" dirty="0"/>
          </a:p>
          <a:p>
            <a:pPr marL="514350" indent="-514350">
              <a:buFont typeface="+mj-lt"/>
              <a:buAutoNum type="arabicPeriod"/>
            </a:pPr>
            <a:r>
              <a:rPr lang="en-US" altLang="ko-KR" b="1" dirty="0"/>
              <a:t>Experiments.</a:t>
            </a:r>
          </a:p>
          <a:p>
            <a:pPr marL="514350" indent="-514350">
              <a:buFont typeface="+mj-lt"/>
              <a:buAutoNum type="arabicPeriod"/>
            </a:pPr>
            <a:endParaRPr lang="en-US" altLang="ko-KR" b="1" dirty="0"/>
          </a:p>
          <a:p>
            <a:pPr marL="514350" indent="-514350">
              <a:buFont typeface="+mj-lt"/>
              <a:buAutoNum type="arabicPeriod"/>
            </a:pPr>
            <a:r>
              <a:rPr lang="en-US" altLang="ko-KR" b="1" dirty="0">
                <a:solidFill>
                  <a:srgbClr val="FF2955"/>
                </a:solidFill>
              </a:rPr>
              <a:t>Conclusion.</a:t>
            </a:r>
            <a:endParaRPr lang="ko-KR" altLang="en-US" b="1" dirty="0">
              <a:solidFill>
                <a:srgbClr val="FF2955"/>
              </a:solidFill>
            </a:endParaRPr>
          </a:p>
        </p:txBody>
      </p:sp>
      <p:sp>
        <p:nvSpPr>
          <p:cNvPr id="4" name="슬라이드 번호 개체 틀 3">
            <a:extLst>
              <a:ext uri="{FF2B5EF4-FFF2-40B4-BE49-F238E27FC236}">
                <a16:creationId xmlns:a16="http://schemas.microsoft.com/office/drawing/2014/main" id="{D48CEA80-1615-4421-8BF5-07C2F5EEE80E}"/>
              </a:ext>
            </a:extLst>
          </p:cNvPr>
          <p:cNvSpPr>
            <a:spLocks noGrp="1"/>
          </p:cNvSpPr>
          <p:nvPr>
            <p:ph type="sldNum" sz="quarter" idx="12"/>
          </p:nvPr>
        </p:nvSpPr>
        <p:spPr/>
        <p:txBody>
          <a:bodyPr/>
          <a:lstStyle/>
          <a:p>
            <a:fld id="{998EA92C-0675-4718-8BEE-FC44813D98F8}" type="slidenum">
              <a:rPr lang="ko-KR" altLang="en-US" smtClean="0"/>
              <a:pPr/>
              <a:t>29</a:t>
            </a:fld>
            <a:r>
              <a:rPr lang="ko-KR" altLang="en-US"/>
              <a:t> </a:t>
            </a:r>
            <a:endParaRPr lang="ko-KR" altLang="en-US" dirty="0"/>
          </a:p>
        </p:txBody>
      </p:sp>
      <p:pic>
        <p:nvPicPr>
          <p:cNvPr id="6" name="그림 5">
            <a:extLst>
              <a:ext uri="{FF2B5EF4-FFF2-40B4-BE49-F238E27FC236}">
                <a16:creationId xmlns:a16="http://schemas.microsoft.com/office/drawing/2014/main" id="{7F67FFC8-B6AA-42E3-B9DD-AE1C0B33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1189"/>
            <a:ext cx="2418512" cy="2418512"/>
          </a:xfrm>
          <a:prstGeom prst="rect">
            <a:avLst/>
          </a:prstGeom>
        </p:spPr>
      </p:pic>
    </p:spTree>
    <p:extLst>
      <p:ext uri="{BB962C8B-B14F-4D97-AF65-F5344CB8AC3E}">
        <p14:creationId xmlns:p14="http://schemas.microsoft.com/office/powerpoint/2010/main" val="39616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1BFB3F-8C32-49C7-9DD3-D64F92B5477E}"/>
              </a:ext>
            </a:extLst>
          </p:cNvPr>
          <p:cNvSpPr>
            <a:spLocks noGrp="1"/>
          </p:cNvSpPr>
          <p:nvPr>
            <p:ph type="title"/>
          </p:nvPr>
        </p:nvSpPr>
        <p:spPr/>
        <p:txBody>
          <a:bodyPr/>
          <a:lstStyle/>
          <a:p>
            <a:r>
              <a:rPr lang="en-US" altLang="ko-KR" dirty="0"/>
              <a:t>Irregular tensor</a:t>
            </a:r>
            <a:endParaRPr lang="ko-KR" altLang="en-US" dirty="0"/>
          </a:p>
        </p:txBody>
      </p:sp>
      <p:sp>
        <p:nvSpPr>
          <p:cNvPr id="3" name="내용 개체 틀 2">
            <a:extLst>
              <a:ext uri="{FF2B5EF4-FFF2-40B4-BE49-F238E27FC236}">
                <a16:creationId xmlns:a16="http://schemas.microsoft.com/office/drawing/2014/main" id="{3C9EDEC9-1E3E-4606-8F9A-883DDFDFA725}"/>
              </a:ext>
            </a:extLst>
          </p:cNvPr>
          <p:cNvSpPr>
            <a:spLocks noGrp="1"/>
          </p:cNvSpPr>
          <p:nvPr>
            <p:ph idx="1"/>
          </p:nvPr>
        </p:nvSpPr>
        <p:spPr>
          <a:xfrm>
            <a:off x="276397" y="1188720"/>
            <a:ext cx="11639203" cy="4988243"/>
          </a:xfrm>
        </p:spPr>
        <p:txBody>
          <a:bodyPr/>
          <a:lstStyle/>
          <a:p>
            <a:pPr marL="0" indent="0">
              <a:buNone/>
            </a:pPr>
            <a:r>
              <a:rPr lang="en-US" altLang="ko-KR" dirty="0"/>
              <a:t>A (3-order) </a:t>
            </a:r>
            <a:r>
              <a:rPr lang="en-US" altLang="ko-KR" b="1" dirty="0">
                <a:solidFill>
                  <a:srgbClr val="485190"/>
                </a:solidFill>
              </a:rPr>
              <a:t>irregular tensor</a:t>
            </a:r>
            <a:r>
              <a:rPr lang="en-US" altLang="ko-KR" dirty="0">
                <a:solidFill>
                  <a:srgbClr val="485190"/>
                </a:solidFill>
              </a:rPr>
              <a:t> </a:t>
            </a:r>
            <a:r>
              <a:rPr lang="en-US" altLang="ko-KR" dirty="0"/>
              <a:t>is a collection of matrices with </a:t>
            </a:r>
            <a:r>
              <a:rPr lang="en-US" altLang="ko-KR" b="1" dirty="0">
                <a:solidFill>
                  <a:srgbClr val="485190"/>
                </a:solidFill>
              </a:rPr>
              <a:t>varying row counts.</a:t>
            </a:r>
          </a:p>
          <a:p>
            <a:pPr marL="0" indent="0">
              <a:buNone/>
            </a:pPr>
            <a:endParaRPr lang="en-US" altLang="ko-KR" dirty="0"/>
          </a:p>
        </p:txBody>
      </p:sp>
      <p:sp>
        <p:nvSpPr>
          <p:cNvPr id="4" name="슬라이드 번호 개체 틀 3">
            <a:extLst>
              <a:ext uri="{FF2B5EF4-FFF2-40B4-BE49-F238E27FC236}">
                <a16:creationId xmlns:a16="http://schemas.microsoft.com/office/drawing/2014/main" id="{550292C6-6FF7-4873-8B42-1C10889069F7}"/>
              </a:ext>
            </a:extLst>
          </p:cNvPr>
          <p:cNvSpPr>
            <a:spLocks noGrp="1"/>
          </p:cNvSpPr>
          <p:nvPr>
            <p:ph type="sldNum" sz="quarter" idx="12"/>
          </p:nvPr>
        </p:nvSpPr>
        <p:spPr/>
        <p:txBody>
          <a:bodyPr/>
          <a:lstStyle/>
          <a:p>
            <a:fld id="{439E02B6-F1B5-4FE8-897B-C4C911F1FA68}" type="slidenum">
              <a:rPr lang="ko-KR" altLang="en-US" smtClean="0"/>
              <a:t>3</a:t>
            </a:fld>
            <a:endParaRPr lang="ko-KR" altLang="en-US"/>
          </a:p>
        </p:txBody>
      </p:sp>
      <p:grpSp>
        <p:nvGrpSpPr>
          <p:cNvPr id="28" name="그룹 27">
            <a:extLst>
              <a:ext uri="{FF2B5EF4-FFF2-40B4-BE49-F238E27FC236}">
                <a16:creationId xmlns:a16="http://schemas.microsoft.com/office/drawing/2014/main" id="{CD3CAC34-72B0-41CD-8594-4C47E7E5FFF5}"/>
              </a:ext>
            </a:extLst>
          </p:cNvPr>
          <p:cNvGrpSpPr/>
          <p:nvPr/>
        </p:nvGrpSpPr>
        <p:grpSpPr>
          <a:xfrm>
            <a:off x="3272781" y="3649984"/>
            <a:ext cx="498882" cy="1702727"/>
            <a:chOff x="3219678" y="4939838"/>
            <a:chExt cx="498882" cy="1702727"/>
          </a:xfrm>
        </p:grpSpPr>
        <p:cxnSp>
          <p:nvCxnSpPr>
            <p:cNvPr id="25" name="직선 화살표 연결선 24">
              <a:extLst>
                <a:ext uri="{FF2B5EF4-FFF2-40B4-BE49-F238E27FC236}">
                  <a16:creationId xmlns:a16="http://schemas.microsoft.com/office/drawing/2014/main" id="{C3CD543B-BDFF-49B3-BCC1-99E760724AE2}"/>
                </a:ext>
              </a:extLst>
            </p:cNvPr>
            <p:cNvCxnSpPr>
              <a:cxnSpLocks/>
            </p:cNvCxnSpPr>
            <p:nvPr/>
          </p:nvCxnSpPr>
          <p:spPr>
            <a:xfrm>
              <a:off x="3718560" y="5177475"/>
              <a:ext cx="0" cy="12274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90B80D-A3D2-4CA0-B8E4-9E779CD9D5D4}"/>
                </a:ext>
              </a:extLst>
            </p:cNvPr>
            <p:cNvSpPr txBox="1"/>
            <p:nvPr/>
          </p:nvSpPr>
          <p:spPr>
            <a:xfrm rot="16200000">
              <a:off x="2599147" y="5560369"/>
              <a:ext cx="1702727"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1</a:t>
              </a:r>
              <a:r>
                <a:rPr lang="en-US" altLang="ko-KR" sz="2400" b="1" baseline="30000" dirty="0">
                  <a:latin typeface="Calibri" panose="020F0502020204030204" pitchFamily="34" charset="0"/>
                  <a:cs typeface="Calibri" panose="020F0502020204030204" pitchFamily="34" charset="0"/>
                </a:rPr>
                <a:t>st</a:t>
              </a:r>
              <a:r>
                <a:rPr lang="en-US" altLang="ko-KR" sz="2400" b="1" dirty="0">
                  <a:latin typeface="Calibri" panose="020F0502020204030204" pitchFamily="34" charset="0"/>
                  <a:cs typeface="Calibri" panose="020F0502020204030204" pitchFamily="34" charset="0"/>
                </a:rPr>
                <a:t> Order</a:t>
              </a:r>
              <a:endParaRPr lang="ko-KR" altLang="en-US" sz="2400" b="1" dirty="0">
                <a:latin typeface="Calibri" panose="020F0502020204030204" pitchFamily="34" charset="0"/>
                <a:cs typeface="Calibri" panose="020F0502020204030204" pitchFamily="34" charset="0"/>
              </a:endParaRPr>
            </a:p>
          </p:txBody>
        </p:sp>
      </p:grpSp>
      <p:grpSp>
        <p:nvGrpSpPr>
          <p:cNvPr id="41" name="그룹 40">
            <a:extLst>
              <a:ext uri="{FF2B5EF4-FFF2-40B4-BE49-F238E27FC236}">
                <a16:creationId xmlns:a16="http://schemas.microsoft.com/office/drawing/2014/main" id="{3A87B47D-9B62-4714-B6DF-B3C81744FEF8}"/>
              </a:ext>
            </a:extLst>
          </p:cNvPr>
          <p:cNvGrpSpPr/>
          <p:nvPr/>
        </p:nvGrpSpPr>
        <p:grpSpPr>
          <a:xfrm>
            <a:off x="5528653" y="1944079"/>
            <a:ext cx="1702727" cy="487544"/>
            <a:chOff x="4745525" y="2384097"/>
            <a:chExt cx="1702727" cy="487544"/>
          </a:xfrm>
        </p:grpSpPr>
        <p:cxnSp>
          <p:nvCxnSpPr>
            <p:cNvPr id="31" name="직선 화살표 연결선 30">
              <a:extLst>
                <a:ext uri="{FF2B5EF4-FFF2-40B4-BE49-F238E27FC236}">
                  <a16:creationId xmlns:a16="http://schemas.microsoft.com/office/drawing/2014/main" id="{116EDC21-801E-48A1-9046-C867C13FD1D2}"/>
                </a:ext>
              </a:extLst>
            </p:cNvPr>
            <p:cNvCxnSpPr>
              <a:cxnSpLocks/>
            </p:cNvCxnSpPr>
            <p:nvPr/>
          </p:nvCxnSpPr>
          <p:spPr>
            <a:xfrm flipV="1">
              <a:off x="4815839" y="2870348"/>
              <a:ext cx="1562100" cy="1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C48B75-D96C-452A-B392-78F1E2393A1D}"/>
                </a:ext>
              </a:extLst>
            </p:cNvPr>
            <p:cNvSpPr txBox="1"/>
            <p:nvPr/>
          </p:nvSpPr>
          <p:spPr>
            <a:xfrm>
              <a:off x="4745525" y="2384097"/>
              <a:ext cx="1702727"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2</a:t>
              </a:r>
              <a:r>
                <a:rPr lang="en-US" altLang="ko-KR" sz="2400" b="1" baseline="30000" dirty="0">
                  <a:latin typeface="Calibri" panose="020F0502020204030204" pitchFamily="34" charset="0"/>
                  <a:cs typeface="Calibri" panose="020F0502020204030204" pitchFamily="34" charset="0"/>
                </a:rPr>
                <a:t>nd</a:t>
              </a:r>
              <a:r>
                <a:rPr lang="en-US" altLang="ko-KR" sz="2400" b="1" dirty="0">
                  <a:latin typeface="Calibri" panose="020F0502020204030204" pitchFamily="34" charset="0"/>
                  <a:cs typeface="Calibri" panose="020F0502020204030204" pitchFamily="34" charset="0"/>
                </a:rPr>
                <a:t> Order</a:t>
              </a:r>
              <a:endParaRPr lang="ko-KR" altLang="en-US" sz="2400" b="1" dirty="0">
                <a:latin typeface="Calibri" panose="020F0502020204030204" pitchFamily="34" charset="0"/>
                <a:cs typeface="Calibri" panose="020F0502020204030204" pitchFamily="34" charset="0"/>
              </a:endParaRPr>
            </a:p>
          </p:txBody>
        </p:sp>
      </p:grpSp>
      <p:grpSp>
        <p:nvGrpSpPr>
          <p:cNvPr id="40" name="그룹 39">
            <a:extLst>
              <a:ext uri="{FF2B5EF4-FFF2-40B4-BE49-F238E27FC236}">
                <a16:creationId xmlns:a16="http://schemas.microsoft.com/office/drawing/2014/main" id="{82418DA0-A447-40E1-8873-FBD75F732C54}"/>
              </a:ext>
            </a:extLst>
          </p:cNvPr>
          <p:cNvGrpSpPr/>
          <p:nvPr/>
        </p:nvGrpSpPr>
        <p:grpSpPr>
          <a:xfrm>
            <a:off x="3413065" y="2445217"/>
            <a:ext cx="1702727" cy="707525"/>
            <a:chOff x="3745573" y="2022174"/>
            <a:chExt cx="1702727" cy="707525"/>
          </a:xfrm>
        </p:grpSpPr>
        <p:cxnSp>
          <p:nvCxnSpPr>
            <p:cNvPr id="36" name="직선 화살표 연결선 35">
              <a:extLst>
                <a:ext uri="{FF2B5EF4-FFF2-40B4-BE49-F238E27FC236}">
                  <a16:creationId xmlns:a16="http://schemas.microsoft.com/office/drawing/2014/main" id="{C195E4E9-10BB-45B6-8F8D-5543BDDA20E3}"/>
                </a:ext>
              </a:extLst>
            </p:cNvPr>
            <p:cNvCxnSpPr>
              <a:cxnSpLocks/>
            </p:cNvCxnSpPr>
            <p:nvPr/>
          </p:nvCxnSpPr>
          <p:spPr>
            <a:xfrm flipV="1">
              <a:off x="4440724" y="2178340"/>
              <a:ext cx="609601" cy="5513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7D05DA1-CAC7-4104-9B37-66DED79ECA75}"/>
                </a:ext>
              </a:extLst>
            </p:cNvPr>
            <p:cNvSpPr txBox="1"/>
            <p:nvPr/>
          </p:nvSpPr>
          <p:spPr>
            <a:xfrm rot="19100704">
              <a:off x="3745573" y="2022174"/>
              <a:ext cx="1702727"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3</a:t>
              </a:r>
              <a:r>
                <a:rPr lang="en-US" altLang="ko-KR" sz="2400" b="1" baseline="30000" dirty="0">
                  <a:latin typeface="Calibri" panose="020F0502020204030204" pitchFamily="34" charset="0"/>
                  <a:cs typeface="Calibri" panose="020F0502020204030204" pitchFamily="34" charset="0"/>
                </a:rPr>
                <a:t>rd</a:t>
              </a:r>
              <a:r>
                <a:rPr lang="en-US" altLang="ko-KR" sz="2400" b="1" dirty="0">
                  <a:latin typeface="Calibri" panose="020F0502020204030204" pitchFamily="34" charset="0"/>
                  <a:cs typeface="Calibri" panose="020F0502020204030204" pitchFamily="34" charset="0"/>
                </a:rPr>
                <a:t> Order</a:t>
              </a:r>
              <a:endParaRPr lang="ko-KR" altLang="en-US" sz="2400" b="1" dirty="0">
                <a:latin typeface="Calibri" panose="020F0502020204030204" pitchFamily="34" charset="0"/>
                <a:cs typeface="Calibri" panose="020F0502020204030204" pitchFamily="34" charset="0"/>
              </a:endParaRPr>
            </a:p>
          </p:txBody>
        </p:sp>
      </p:grpSp>
      <p:grpSp>
        <p:nvGrpSpPr>
          <p:cNvPr id="52" name="그룹 51">
            <a:extLst>
              <a:ext uri="{FF2B5EF4-FFF2-40B4-BE49-F238E27FC236}">
                <a16:creationId xmlns:a16="http://schemas.microsoft.com/office/drawing/2014/main" id="{B3377430-55A5-464A-A5C9-2795CFB8F014}"/>
              </a:ext>
            </a:extLst>
          </p:cNvPr>
          <p:cNvGrpSpPr/>
          <p:nvPr/>
        </p:nvGrpSpPr>
        <p:grpSpPr>
          <a:xfrm>
            <a:off x="8043002" y="3266362"/>
            <a:ext cx="2160000" cy="1080000"/>
            <a:chOff x="3333712" y="3597014"/>
            <a:chExt cx="1708641" cy="861149"/>
          </a:xfrm>
          <a:solidFill>
            <a:srgbClr val="92D050"/>
          </a:solidFill>
        </p:grpSpPr>
        <p:grpSp>
          <p:nvGrpSpPr>
            <p:cNvPr id="95" name="그룹 94">
              <a:extLst>
                <a:ext uri="{FF2B5EF4-FFF2-40B4-BE49-F238E27FC236}">
                  <a16:creationId xmlns:a16="http://schemas.microsoft.com/office/drawing/2014/main" id="{47B33655-3AD4-453D-BCFE-76231EB704A4}"/>
                </a:ext>
              </a:extLst>
            </p:cNvPr>
            <p:cNvGrpSpPr/>
            <p:nvPr/>
          </p:nvGrpSpPr>
          <p:grpSpPr>
            <a:xfrm>
              <a:off x="3333712" y="3597014"/>
              <a:ext cx="1708641" cy="432000"/>
              <a:chOff x="1054091" y="4043812"/>
              <a:chExt cx="1708641" cy="432000"/>
            </a:xfrm>
            <a:grpFill/>
          </p:grpSpPr>
          <p:sp>
            <p:nvSpPr>
              <p:cNvPr id="105" name="직사각형 104">
                <a:extLst>
                  <a:ext uri="{FF2B5EF4-FFF2-40B4-BE49-F238E27FC236}">
                    <a16:creationId xmlns:a16="http://schemas.microsoft.com/office/drawing/2014/main" id="{49810DE4-1355-456C-8DED-D2AC3B4217E7}"/>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직사각형 105">
                <a:extLst>
                  <a:ext uri="{FF2B5EF4-FFF2-40B4-BE49-F238E27FC236}">
                    <a16:creationId xmlns:a16="http://schemas.microsoft.com/office/drawing/2014/main" id="{F29431A5-9798-478E-9139-B3CB004B7A13}"/>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직사각형 106">
                <a:extLst>
                  <a:ext uri="{FF2B5EF4-FFF2-40B4-BE49-F238E27FC236}">
                    <a16:creationId xmlns:a16="http://schemas.microsoft.com/office/drawing/2014/main" id="{25526985-BC32-4418-9BAD-946233BE1946}"/>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직사각형 107">
                <a:extLst>
                  <a:ext uri="{FF2B5EF4-FFF2-40B4-BE49-F238E27FC236}">
                    <a16:creationId xmlns:a16="http://schemas.microsoft.com/office/drawing/2014/main" id="{D833847C-BACC-4590-8243-13268CCE8975}"/>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6" name="그룹 95">
              <a:extLst>
                <a:ext uri="{FF2B5EF4-FFF2-40B4-BE49-F238E27FC236}">
                  <a16:creationId xmlns:a16="http://schemas.microsoft.com/office/drawing/2014/main" id="{2A69097E-9E7E-4549-9A36-99AF55DF9B0E}"/>
                </a:ext>
              </a:extLst>
            </p:cNvPr>
            <p:cNvGrpSpPr/>
            <p:nvPr/>
          </p:nvGrpSpPr>
          <p:grpSpPr>
            <a:xfrm>
              <a:off x="3333712" y="4026163"/>
              <a:ext cx="1708641" cy="432000"/>
              <a:chOff x="1054091" y="4043812"/>
              <a:chExt cx="1708641" cy="432000"/>
            </a:xfrm>
            <a:grpFill/>
          </p:grpSpPr>
          <p:sp>
            <p:nvSpPr>
              <p:cNvPr id="101" name="직사각형 100">
                <a:extLst>
                  <a:ext uri="{FF2B5EF4-FFF2-40B4-BE49-F238E27FC236}">
                    <a16:creationId xmlns:a16="http://schemas.microsoft.com/office/drawing/2014/main" id="{9F10D5CA-3F53-4B2D-9105-429DA54A7798}"/>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직사각형 101">
                <a:extLst>
                  <a:ext uri="{FF2B5EF4-FFF2-40B4-BE49-F238E27FC236}">
                    <a16:creationId xmlns:a16="http://schemas.microsoft.com/office/drawing/2014/main" id="{00DFD012-FECE-46F3-B99F-644C925095BE}"/>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직사각형 102">
                <a:extLst>
                  <a:ext uri="{FF2B5EF4-FFF2-40B4-BE49-F238E27FC236}">
                    <a16:creationId xmlns:a16="http://schemas.microsoft.com/office/drawing/2014/main" id="{A236D05A-68FD-42E2-BA37-37FC60325D3F}"/>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직사각형 103">
                <a:extLst>
                  <a:ext uri="{FF2B5EF4-FFF2-40B4-BE49-F238E27FC236}">
                    <a16:creationId xmlns:a16="http://schemas.microsoft.com/office/drawing/2014/main" id="{C0F338D7-4295-43BF-A119-EA971B054A51}"/>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3" name="그룹 52">
            <a:extLst>
              <a:ext uri="{FF2B5EF4-FFF2-40B4-BE49-F238E27FC236}">
                <a16:creationId xmlns:a16="http://schemas.microsoft.com/office/drawing/2014/main" id="{F91C10C8-62C4-45DE-9465-F6541C234D4A}"/>
              </a:ext>
            </a:extLst>
          </p:cNvPr>
          <p:cNvGrpSpPr/>
          <p:nvPr/>
        </p:nvGrpSpPr>
        <p:grpSpPr>
          <a:xfrm>
            <a:off x="4742941" y="3266362"/>
            <a:ext cx="2160000" cy="2700000"/>
            <a:chOff x="3333712" y="3597014"/>
            <a:chExt cx="1708641" cy="2137631"/>
          </a:xfrm>
        </p:grpSpPr>
        <p:grpSp>
          <p:nvGrpSpPr>
            <p:cNvPr id="70" name="그룹 69">
              <a:extLst>
                <a:ext uri="{FF2B5EF4-FFF2-40B4-BE49-F238E27FC236}">
                  <a16:creationId xmlns:a16="http://schemas.microsoft.com/office/drawing/2014/main" id="{8BA36315-49CC-48FD-BCCF-E6A7B5BDFFC8}"/>
                </a:ext>
              </a:extLst>
            </p:cNvPr>
            <p:cNvGrpSpPr/>
            <p:nvPr/>
          </p:nvGrpSpPr>
          <p:grpSpPr>
            <a:xfrm>
              <a:off x="3333712" y="3597014"/>
              <a:ext cx="1708641" cy="432000"/>
              <a:chOff x="1054091" y="4043812"/>
              <a:chExt cx="1708641" cy="432000"/>
            </a:xfrm>
          </p:grpSpPr>
          <p:sp>
            <p:nvSpPr>
              <p:cNvPr id="91" name="직사각형 90">
                <a:extLst>
                  <a:ext uri="{FF2B5EF4-FFF2-40B4-BE49-F238E27FC236}">
                    <a16:creationId xmlns:a16="http://schemas.microsoft.com/office/drawing/2014/main" id="{F343323A-AFEB-4BD1-AFC4-5ED5392756E5}"/>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직사각형 91">
                <a:extLst>
                  <a:ext uri="{FF2B5EF4-FFF2-40B4-BE49-F238E27FC236}">
                    <a16:creationId xmlns:a16="http://schemas.microsoft.com/office/drawing/2014/main" id="{D1FF979A-E3FC-4661-92AE-B9D500F226ED}"/>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직사각형 92">
                <a:extLst>
                  <a:ext uri="{FF2B5EF4-FFF2-40B4-BE49-F238E27FC236}">
                    <a16:creationId xmlns:a16="http://schemas.microsoft.com/office/drawing/2014/main" id="{2F8E5BE4-422D-48DA-AB30-B6FA60025BCA}"/>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직사각형 93">
                <a:extLst>
                  <a:ext uri="{FF2B5EF4-FFF2-40B4-BE49-F238E27FC236}">
                    <a16:creationId xmlns:a16="http://schemas.microsoft.com/office/drawing/2014/main" id="{F93CFF02-3885-465F-8AE7-A377598D5AF1}"/>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1" name="그룹 70">
              <a:extLst>
                <a:ext uri="{FF2B5EF4-FFF2-40B4-BE49-F238E27FC236}">
                  <a16:creationId xmlns:a16="http://schemas.microsoft.com/office/drawing/2014/main" id="{85B5E8CF-2201-48AA-924E-20C7979FF4C3}"/>
                </a:ext>
              </a:extLst>
            </p:cNvPr>
            <p:cNvGrpSpPr/>
            <p:nvPr/>
          </p:nvGrpSpPr>
          <p:grpSpPr>
            <a:xfrm>
              <a:off x="3333712" y="4026163"/>
              <a:ext cx="1708641" cy="432000"/>
              <a:chOff x="1054091" y="4043812"/>
              <a:chExt cx="1708641" cy="432000"/>
            </a:xfrm>
          </p:grpSpPr>
          <p:sp>
            <p:nvSpPr>
              <p:cNvPr id="87" name="직사각형 86">
                <a:extLst>
                  <a:ext uri="{FF2B5EF4-FFF2-40B4-BE49-F238E27FC236}">
                    <a16:creationId xmlns:a16="http://schemas.microsoft.com/office/drawing/2014/main" id="{93B494E6-520C-4EDC-9CD8-96F94ED7C513}"/>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직사각형 87">
                <a:extLst>
                  <a:ext uri="{FF2B5EF4-FFF2-40B4-BE49-F238E27FC236}">
                    <a16:creationId xmlns:a16="http://schemas.microsoft.com/office/drawing/2014/main" id="{145C99E3-622F-488C-86C5-59D125067458}"/>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직사각형 88">
                <a:extLst>
                  <a:ext uri="{FF2B5EF4-FFF2-40B4-BE49-F238E27FC236}">
                    <a16:creationId xmlns:a16="http://schemas.microsoft.com/office/drawing/2014/main" id="{2C8E67F2-83B0-4DEE-9CE9-17BCF6D7D760}"/>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358B6709-12DE-4D74-BAED-A69027E5EBFC}"/>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2" name="그룹 71">
              <a:extLst>
                <a:ext uri="{FF2B5EF4-FFF2-40B4-BE49-F238E27FC236}">
                  <a16:creationId xmlns:a16="http://schemas.microsoft.com/office/drawing/2014/main" id="{A8392D3C-D516-42CC-8664-FDE680BBA843}"/>
                </a:ext>
              </a:extLst>
            </p:cNvPr>
            <p:cNvGrpSpPr/>
            <p:nvPr/>
          </p:nvGrpSpPr>
          <p:grpSpPr>
            <a:xfrm>
              <a:off x="3333712" y="4458890"/>
              <a:ext cx="1708641" cy="432000"/>
              <a:chOff x="1054091" y="4043812"/>
              <a:chExt cx="1708641" cy="432000"/>
            </a:xfrm>
          </p:grpSpPr>
          <p:sp>
            <p:nvSpPr>
              <p:cNvPr id="83" name="직사각형 82">
                <a:extLst>
                  <a:ext uri="{FF2B5EF4-FFF2-40B4-BE49-F238E27FC236}">
                    <a16:creationId xmlns:a16="http://schemas.microsoft.com/office/drawing/2014/main" id="{F35AEBDB-D6E5-4342-BFD0-57FDF00173AF}"/>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직사각형 83">
                <a:extLst>
                  <a:ext uri="{FF2B5EF4-FFF2-40B4-BE49-F238E27FC236}">
                    <a16:creationId xmlns:a16="http://schemas.microsoft.com/office/drawing/2014/main" id="{E55C9816-0DAB-4C52-889D-A7794591547E}"/>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직사각형 84">
                <a:extLst>
                  <a:ext uri="{FF2B5EF4-FFF2-40B4-BE49-F238E27FC236}">
                    <a16:creationId xmlns:a16="http://schemas.microsoft.com/office/drawing/2014/main" id="{758EAAD8-D6E4-4AFF-A051-DCAF3BF68F2E}"/>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직사각형 85">
                <a:extLst>
                  <a:ext uri="{FF2B5EF4-FFF2-40B4-BE49-F238E27FC236}">
                    <a16:creationId xmlns:a16="http://schemas.microsoft.com/office/drawing/2014/main" id="{8BD2641C-6A89-46B1-BF2A-14FE1468A0D8}"/>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3" name="그룹 72">
              <a:extLst>
                <a:ext uri="{FF2B5EF4-FFF2-40B4-BE49-F238E27FC236}">
                  <a16:creationId xmlns:a16="http://schemas.microsoft.com/office/drawing/2014/main" id="{F7CAB9BC-5A0A-4211-8A3A-78A55E944EB6}"/>
                </a:ext>
              </a:extLst>
            </p:cNvPr>
            <p:cNvGrpSpPr/>
            <p:nvPr/>
          </p:nvGrpSpPr>
          <p:grpSpPr>
            <a:xfrm>
              <a:off x="3333712" y="4890890"/>
              <a:ext cx="1708641" cy="432000"/>
              <a:chOff x="1057411" y="4047390"/>
              <a:chExt cx="1708641" cy="432000"/>
            </a:xfrm>
          </p:grpSpPr>
          <p:sp>
            <p:nvSpPr>
              <p:cNvPr id="79" name="직사각형 78">
                <a:extLst>
                  <a:ext uri="{FF2B5EF4-FFF2-40B4-BE49-F238E27FC236}">
                    <a16:creationId xmlns:a16="http://schemas.microsoft.com/office/drawing/2014/main" id="{FB16FC53-A3E2-4CF3-8AC8-3CE691A77461}"/>
                  </a:ext>
                </a:extLst>
              </p:cNvPr>
              <p:cNvSpPr/>
              <p:nvPr/>
            </p:nvSpPr>
            <p:spPr>
              <a:xfrm>
                <a:off x="1057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직사각형 79">
                <a:extLst>
                  <a:ext uri="{FF2B5EF4-FFF2-40B4-BE49-F238E27FC236}">
                    <a16:creationId xmlns:a16="http://schemas.microsoft.com/office/drawing/2014/main" id="{A2104855-85ED-4FA8-A77A-A4505090FD48}"/>
                  </a:ext>
                </a:extLst>
              </p:cNvPr>
              <p:cNvSpPr/>
              <p:nvPr/>
            </p:nvSpPr>
            <p:spPr>
              <a:xfrm>
                <a:off x="1489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직사각형 80">
                <a:extLst>
                  <a:ext uri="{FF2B5EF4-FFF2-40B4-BE49-F238E27FC236}">
                    <a16:creationId xmlns:a16="http://schemas.microsoft.com/office/drawing/2014/main" id="{FC952680-2020-4B58-AC9D-9E5E645C721C}"/>
                  </a:ext>
                </a:extLst>
              </p:cNvPr>
              <p:cNvSpPr/>
              <p:nvPr/>
            </p:nvSpPr>
            <p:spPr>
              <a:xfrm>
                <a:off x="1921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직사각형 81">
                <a:extLst>
                  <a:ext uri="{FF2B5EF4-FFF2-40B4-BE49-F238E27FC236}">
                    <a16:creationId xmlns:a16="http://schemas.microsoft.com/office/drawing/2014/main" id="{5C670304-013C-44EE-A383-7BFC525BE295}"/>
                  </a:ext>
                </a:extLst>
              </p:cNvPr>
              <p:cNvSpPr/>
              <p:nvPr/>
            </p:nvSpPr>
            <p:spPr>
              <a:xfrm>
                <a:off x="2334052"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4" name="그룹 73">
              <a:extLst>
                <a:ext uri="{FF2B5EF4-FFF2-40B4-BE49-F238E27FC236}">
                  <a16:creationId xmlns:a16="http://schemas.microsoft.com/office/drawing/2014/main" id="{F408797F-9CE6-4019-B27C-306B8758B7A3}"/>
                </a:ext>
              </a:extLst>
            </p:cNvPr>
            <p:cNvGrpSpPr/>
            <p:nvPr/>
          </p:nvGrpSpPr>
          <p:grpSpPr>
            <a:xfrm>
              <a:off x="3333712" y="5302645"/>
              <a:ext cx="1708641" cy="432000"/>
              <a:chOff x="3333712" y="5302645"/>
              <a:chExt cx="1708641" cy="432000"/>
            </a:xfrm>
          </p:grpSpPr>
          <p:sp>
            <p:nvSpPr>
              <p:cNvPr id="75" name="직사각형 74">
                <a:extLst>
                  <a:ext uri="{FF2B5EF4-FFF2-40B4-BE49-F238E27FC236}">
                    <a16:creationId xmlns:a16="http://schemas.microsoft.com/office/drawing/2014/main" id="{1372BD0B-C656-4E5E-9B51-95167D4AD3C0}"/>
                  </a:ext>
                </a:extLst>
              </p:cNvPr>
              <p:cNvSpPr/>
              <p:nvPr/>
            </p:nvSpPr>
            <p:spPr>
              <a:xfrm>
                <a:off x="3333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75">
                <a:extLst>
                  <a:ext uri="{FF2B5EF4-FFF2-40B4-BE49-F238E27FC236}">
                    <a16:creationId xmlns:a16="http://schemas.microsoft.com/office/drawing/2014/main" id="{15E97F08-F424-4A3F-BCED-B31245A92CED}"/>
                  </a:ext>
                </a:extLst>
              </p:cNvPr>
              <p:cNvSpPr/>
              <p:nvPr/>
            </p:nvSpPr>
            <p:spPr>
              <a:xfrm>
                <a:off x="3765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직사각형 76">
                <a:extLst>
                  <a:ext uri="{FF2B5EF4-FFF2-40B4-BE49-F238E27FC236}">
                    <a16:creationId xmlns:a16="http://schemas.microsoft.com/office/drawing/2014/main" id="{A536549C-5639-42EB-BFFE-6CE36F46BA10}"/>
                  </a:ext>
                </a:extLst>
              </p:cNvPr>
              <p:cNvSpPr/>
              <p:nvPr/>
            </p:nvSpPr>
            <p:spPr>
              <a:xfrm>
                <a:off x="4197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77">
                <a:extLst>
                  <a:ext uri="{FF2B5EF4-FFF2-40B4-BE49-F238E27FC236}">
                    <a16:creationId xmlns:a16="http://schemas.microsoft.com/office/drawing/2014/main" id="{122B3FBB-D17B-4378-B35B-19E5C03D2245}"/>
                  </a:ext>
                </a:extLst>
              </p:cNvPr>
              <p:cNvSpPr/>
              <p:nvPr/>
            </p:nvSpPr>
            <p:spPr>
              <a:xfrm>
                <a:off x="4610353"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4" name="그룹 53">
            <a:extLst>
              <a:ext uri="{FF2B5EF4-FFF2-40B4-BE49-F238E27FC236}">
                <a16:creationId xmlns:a16="http://schemas.microsoft.com/office/drawing/2014/main" id="{3F67B385-FABD-4E7A-86B3-51085CEF02C7}"/>
              </a:ext>
            </a:extLst>
          </p:cNvPr>
          <p:cNvGrpSpPr/>
          <p:nvPr/>
        </p:nvGrpSpPr>
        <p:grpSpPr>
          <a:xfrm>
            <a:off x="1442880" y="3266362"/>
            <a:ext cx="2160000" cy="1620000"/>
            <a:chOff x="1192395" y="4041220"/>
            <a:chExt cx="1708641" cy="1293876"/>
          </a:xfrm>
        </p:grpSpPr>
        <p:grpSp>
          <p:nvGrpSpPr>
            <p:cNvPr id="55" name="그룹 54">
              <a:extLst>
                <a:ext uri="{FF2B5EF4-FFF2-40B4-BE49-F238E27FC236}">
                  <a16:creationId xmlns:a16="http://schemas.microsoft.com/office/drawing/2014/main" id="{9B1BF535-D019-4D85-93E3-FD5070A84539}"/>
                </a:ext>
              </a:extLst>
            </p:cNvPr>
            <p:cNvGrpSpPr/>
            <p:nvPr/>
          </p:nvGrpSpPr>
          <p:grpSpPr>
            <a:xfrm>
              <a:off x="1192395" y="4041220"/>
              <a:ext cx="1708641" cy="432000"/>
              <a:chOff x="1054091" y="4043812"/>
              <a:chExt cx="1708641" cy="432000"/>
            </a:xfrm>
          </p:grpSpPr>
          <p:sp>
            <p:nvSpPr>
              <p:cNvPr id="66" name="직사각형 65">
                <a:extLst>
                  <a:ext uri="{FF2B5EF4-FFF2-40B4-BE49-F238E27FC236}">
                    <a16:creationId xmlns:a16="http://schemas.microsoft.com/office/drawing/2014/main" id="{CC69FCAB-8645-49F7-9493-0D6E11200824}"/>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448403EB-7B23-45FE-979C-CC37657C624F}"/>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A7367E75-410E-49C3-B3E6-46F1E7B82E61}"/>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E419E162-3E1E-4D0C-8319-2C54F73AE185}"/>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6" name="그룹 55">
              <a:extLst>
                <a:ext uri="{FF2B5EF4-FFF2-40B4-BE49-F238E27FC236}">
                  <a16:creationId xmlns:a16="http://schemas.microsoft.com/office/drawing/2014/main" id="{4205755B-6905-4CFC-B7BB-6D88AC65DA6C}"/>
                </a:ext>
              </a:extLst>
            </p:cNvPr>
            <p:cNvGrpSpPr/>
            <p:nvPr/>
          </p:nvGrpSpPr>
          <p:grpSpPr>
            <a:xfrm>
              <a:off x="1192395" y="4470369"/>
              <a:ext cx="1708641" cy="432000"/>
              <a:chOff x="1054091" y="4043812"/>
              <a:chExt cx="1708641" cy="432000"/>
            </a:xfrm>
          </p:grpSpPr>
          <p:sp>
            <p:nvSpPr>
              <p:cNvPr id="62" name="직사각형 61">
                <a:extLst>
                  <a:ext uri="{FF2B5EF4-FFF2-40B4-BE49-F238E27FC236}">
                    <a16:creationId xmlns:a16="http://schemas.microsoft.com/office/drawing/2014/main" id="{652AA59B-7D1F-412A-AE85-81B72628F2CC}"/>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BB12EAD1-9F5E-45D6-BCD1-2B953AC57139}"/>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390283FC-2A2A-4DD1-A18E-5755B89907F5}"/>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C276B72B-3090-4995-B136-7FEE55AE8491}"/>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7" name="그룹 56">
              <a:extLst>
                <a:ext uri="{FF2B5EF4-FFF2-40B4-BE49-F238E27FC236}">
                  <a16:creationId xmlns:a16="http://schemas.microsoft.com/office/drawing/2014/main" id="{0277504F-D1C1-4502-9DAD-AF4D20F5018C}"/>
                </a:ext>
              </a:extLst>
            </p:cNvPr>
            <p:cNvGrpSpPr/>
            <p:nvPr/>
          </p:nvGrpSpPr>
          <p:grpSpPr>
            <a:xfrm>
              <a:off x="1192395" y="4903096"/>
              <a:ext cx="1708641" cy="432000"/>
              <a:chOff x="1054091" y="4043812"/>
              <a:chExt cx="1708641" cy="432000"/>
            </a:xfrm>
          </p:grpSpPr>
          <p:sp>
            <p:nvSpPr>
              <p:cNvPr id="58" name="직사각형 57">
                <a:extLst>
                  <a:ext uri="{FF2B5EF4-FFF2-40B4-BE49-F238E27FC236}">
                    <a16:creationId xmlns:a16="http://schemas.microsoft.com/office/drawing/2014/main" id="{8A784205-C7F3-469F-B6C0-73012D4E8941}"/>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B3916765-8CCC-45C9-B5EE-FFA8B7856EF1}"/>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72DFAB21-697B-4004-992F-6EA36C5E4F2B}"/>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ED03249B-AEDD-47F6-8862-9A16345E4D2B}"/>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ustDataLst>
      <p:tags r:id="rId1"/>
    </p:custDataLst>
    <p:extLst>
      <p:ext uri="{BB962C8B-B14F-4D97-AF65-F5344CB8AC3E}">
        <p14:creationId xmlns:p14="http://schemas.microsoft.com/office/powerpoint/2010/main" val="3432128182"/>
      </p:ext>
    </p:extLst>
  </p:cSld>
  <p:clrMapOvr>
    <a:masterClrMapping/>
  </p:clrMapOvr>
  <mc:AlternateContent xmlns:mc="http://schemas.openxmlformats.org/markup-compatibility/2006" xmlns:p14="http://schemas.microsoft.com/office/powerpoint/2010/main">
    <mc:Choice Requires="p14">
      <p:transition spd="slow" p14:dur="2000" advTm="20118"/>
    </mc:Choice>
    <mc:Fallback xmlns="">
      <p:transition spd="slow" advTm="201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4.44444E-6 L 0.24662 0.04422 " pathEditMode="relative" rAng="0" ptsTypes="AA">
                                      <p:cBhvr>
                                        <p:cTn id="6" dur="2000" fill="hold"/>
                                        <p:tgtEl>
                                          <p:spTgt spid="54"/>
                                        </p:tgtEl>
                                        <p:attrNameLst>
                                          <p:attrName>ppt_x</p:attrName>
                                          <p:attrName>ppt_y</p:attrName>
                                        </p:attrNameLst>
                                      </p:cBhvr>
                                      <p:rCtr x="12331" y="21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91667E-6 -2.59259E-6 L -0.2405 -0.04676 " pathEditMode="relative" rAng="0" ptsTypes="AA">
                                      <p:cBhvr>
                                        <p:cTn id="10" dur="2000" fill="hold"/>
                                        <p:tgtEl>
                                          <p:spTgt spid="52"/>
                                        </p:tgtEl>
                                        <p:attrNameLst>
                                          <p:attrName>ppt_x</p:attrName>
                                          <p:attrName>ppt_y</p:attrName>
                                        </p:attrNameLst>
                                      </p:cBhvr>
                                      <p:rCtr x="-12031" y="-233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E88FF8-8D85-4F2E-BF87-E0D204FC5851}"/>
              </a:ext>
            </a:extLst>
          </p:cNvPr>
          <p:cNvSpPr>
            <a:spLocks noGrp="1"/>
          </p:cNvSpPr>
          <p:nvPr>
            <p:ph type="title"/>
          </p:nvPr>
        </p:nvSpPr>
        <p:spPr/>
        <p:txBody>
          <a:bodyPr>
            <a:normAutofit/>
          </a:bodyPr>
          <a:lstStyle/>
          <a:p>
            <a:r>
              <a:rPr lang="en-US" altLang="ko-KR" dirty="0"/>
              <a:t>Conclusions</a:t>
            </a:r>
            <a:endParaRPr lang="ko-KR" altLang="en-US" dirty="0"/>
          </a:p>
        </p:txBody>
      </p:sp>
      <p:sp>
        <p:nvSpPr>
          <p:cNvPr id="4" name="슬라이드 번호 개체 틀 3">
            <a:extLst>
              <a:ext uri="{FF2B5EF4-FFF2-40B4-BE49-F238E27FC236}">
                <a16:creationId xmlns:a16="http://schemas.microsoft.com/office/drawing/2014/main" id="{2B01F43B-4717-488A-A906-094764E6BDD3}"/>
              </a:ext>
            </a:extLst>
          </p:cNvPr>
          <p:cNvSpPr>
            <a:spLocks noGrp="1"/>
          </p:cNvSpPr>
          <p:nvPr>
            <p:ph type="sldNum" sz="quarter" idx="12"/>
          </p:nvPr>
        </p:nvSpPr>
        <p:spPr/>
        <p:txBody>
          <a:bodyPr/>
          <a:lstStyle/>
          <a:p>
            <a:fld id="{439E02B6-F1B5-4FE8-897B-C4C911F1FA68}" type="slidenum">
              <a:rPr lang="ko-KR" altLang="en-US" smtClean="0"/>
              <a:t>30</a:t>
            </a:fld>
            <a:endParaRPr lang="ko-KR" altLang="en-US"/>
          </a:p>
        </p:txBody>
      </p:sp>
      <p:grpSp>
        <p:nvGrpSpPr>
          <p:cNvPr id="37" name="그룹 36">
            <a:extLst>
              <a:ext uri="{FF2B5EF4-FFF2-40B4-BE49-F238E27FC236}">
                <a16:creationId xmlns:a16="http://schemas.microsoft.com/office/drawing/2014/main" id="{5166A208-2372-4F3A-8FED-766086C45689}"/>
              </a:ext>
            </a:extLst>
          </p:cNvPr>
          <p:cNvGrpSpPr/>
          <p:nvPr/>
        </p:nvGrpSpPr>
        <p:grpSpPr>
          <a:xfrm>
            <a:off x="237645" y="2744844"/>
            <a:ext cx="4493841" cy="3490897"/>
            <a:chOff x="-82083" y="2648324"/>
            <a:chExt cx="4493841" cy="3490897"/>
          </a:xfrm>
        </p:grpSpPr>
        <p:cxnSp>
          <p:nvCxnSpPr>
            <p:cNvPr id="6" name="직선 연결선 5">
              <a:extLst>
                <a:ext uri="{FF2B5EF4-FFF2-40B4-BE49-F238E27FC236}">
                  <a16:creationId xmlns:a16="http://schemas.microsoft.com/office/drawing/2014/main" id="{DD32EDED-9AFC-4B1D-87E5-D9A48839A85F}"/>
                </a:ext>
              </a:extLst>
            </p:cNvPr>
            <p:cNvCxnSpPr>
              <a:cxnSpLocks/>
            </p:cNvCxnSpPr>
            <p:nvPr/>
          </p:nvCxnSpPr>
          <p:spPr>
            <a:xfrm>
              <a:off x="746088" y="2931028"/>
              <a:ext cx="0" cy="2680003"/>
            </a:xfrm>
            <a:prstGeom prst="line">
              <a:avLst/>
            </a:prstGeom>
            <a:ln w="762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 name="직선 연결선 6">
              <a:extLst>
                <a:ext uri="{FF2B5EF4-FFF2-40B4-BE49-F238E27FC236}">
                  <a16:creationId xmlns:a16="http://schemas.microsoft.com/office/drawing/2014/main" id="{08E90654-8C3B-4CEA-8DCF-47AF1FFE2A71}"/>
                </a:ext>
              </a:extLst>
            </p:cNvPr>
            <p:cNvCxnSpPr>
              <a:cxnSpLocks/>
            </p:cNvCxnSpPr>
            <p:nvPr/>
          </p:nvCxnSpPr>
          <p:spPr>
            <a:xfrm flipH="1">
              <a:off x="714578" y="5586514"/>
              <a:ext cx="2678400" cy="0"/>
            </a:xfrm>
            <a:prstGeom prst="line">
              <a:avLst/>
            </a:prstGeom>
            <a:ln w="762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C4FD9E0-52A6-45F8-A300-363BF7556B09}"/>
                </a:ext>
              </a:extLst>
            </p:cNvPr>
            <p:cNvSpPr txBox="1"/>
            <p:nvPr/>
          </p:nvSpPr>
          <p:spPr>
            <a:xfrm rot="16200000">
              <a:off x="-948817" y="4113696"/>
              <a:ext cx="2564466" cy="830997"/>
            </a:xfrm>
            <a:prstGeom prst="rect">
              <a:avLst/>
            </a:prstGeom>
            <a:noFill/>
          </p:spPr>
          <p:txBody>
            <a:bodyPr wrap="square" rtlCol="0">
              <a:spAutoFit/>
            </a:bodyPr>
            <a:lstStyle/>
            <a:p>
              <a:pPr algn="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Reconstruction accuracy</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sp>
          <p:nvSpPr>
            <p:cNvPr id="9" name="TextBox 8">
              <a:extLst>
                <a:ext uri="{FF2B5EF4-FFF2-40B4-BE49-F238E27FC236}">
                  <a16:creationId xmlns:a16="http://schemas.microsoft.com/office/drawing/2014/main" id="{06BB624E-17EF-4E89-8BC2-586C6B66A482}"/>
                </a:ext>
              </a:extLst>
            </p:cNvPr>
            <p:cNvSpPr txBox="1"/>
            <p:nvPr/>
          </p:nvSpPr>
          <p:spPr>
            <a:xfrm>
              <a:off x="519003" y="5677556"/>
              <a:ext cx="2873975" cy="461665"/>
            </a:xfrm>
            <a:prstGeom prst="rect">
              <a:avLst/>
            </a:prstGeom>
            <a:noFill/>
          </p:spPr>
          <p:txBody>
            <a:bodyPr wrap="square" rtlCol="0">
              <a:spAutoFit/>
            </a:bodyPr>
            <a:lstStyle/>
            <a:p>
              <a:pPr algn="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Compressed size</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sp>
          <p:nvSpPr>
            <p:cNvPr id="10" name="Multiply 12">
              <a:extLst>
                <a:ext uri="{FF2B5EF4-FFF2-40B4-BE49-F238E27FC236}">
                  <a16:creationId xmlns:a16="http://schemas.microsoft.com/office/drawing/2014/main" id="{3F4EC8E3-1FB9-4ABA-9FB3-C2ED088FCB96}"/>
                </a:ext>
              </a:extLst>
            </p:cNvPr>
            <p:cNvSpPr/>
            <p:nvPr/>
          </p:nvSpPr>
          <p:spPr>
            <a:xfrm>
              <a:off x="1643703" y="4738389"/>
              <a:ext cx="319237" cy="375908"/>
            </a:xfrm>
            <a:prstGeom prst="mathMultiply">
              <a:avLst>
                <a:gd name="adj1" fmla="val 3371"/>
              </a:avLst>
            </a:prstGeom>
            <a:solidFill>
              <a:srgbClr val="00FF00"/>
            </a:solidFill>
            <a:ln w="28575">
              <a:solidFill>
                <a:srgbClr val="ED5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FF"/>
                </a:solidFill>
              </a:endParaRPr>
            </a:p>
          </p:txBody>
        </p:sp>
        <p:sp>
          <p:nvSpPr>
            <p:cNvPr id="11" name="Oval 13">
              <a:extLst>
                <a:ext uri="{FF2B5EF4-FFF2-40B4-BE49-F238E27FC236}">
                  <a16:creationId xmlns:a16="http://schemas.microsoft.com/office/drawing/2014/main" id="{06A0EFDE-445F-41C8-A1B9-3DCB5579146F}"/>
                </a:ext>
              </a:extLst>
            </p:cNvPr>
            <p:cNvSpPr>
              <a:spLocks/>
            </p:cNvSpPr>
            <p:nvPr/>
          </p:nvSpPr>
          <p:spPr>
            <a:xfrm>
              <a:off x="1095804" y="3103043"/>
              <a:ext cx="232801" cy="22849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2" name="Isosceles Triangle 43">
              <a:extLst>
                <a:ext uri="{FF2B5EF4-FFF2-40B4-BE49-F238E27FC236}">
                  <a16:creationId xmlns:a16="http://schemas.microsoft.com/office/drawing/2014/main" id="{E4EC9AA3-0F8A-4590-AD28-24D0D361FE9E}"/>
                </a:ext>
              </a:extLst>
            </p:cNvPr>
            <p:cNvSpPr>
              <a:spLocks noChangeAspect="1"/>
            </p:cNvSpPr>
            <p:nvPr/>
          </p:nvSpPr>
          <p:spPr>
            <a:xfrm>
              <a:off x="2846875" y="3014160"/>
              <a:ext cx="271680" cy="232801"/>
            </a:xfrm>
            <a:prstGeom prst="triangl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3" name="Diamond 19">
              <a:extLst>
                <a:ext uri="{FF2B5EF4-FFF2-40B4-BE49-F238E27FC236}">
                  <a16:creationId xmlns:a16="http://schemas.microsoft.com/office/drawing/2014/main" id="{71608D27-50DD-40D3-B836-FAB801E53863}"/>
                </a:ext>
              </a:extLst>
            </p:cNvPr>
            <p:cNvSpPr/>
            <p:nvPr/>
          </p:nvSpPr>
          <p:spPr>
            <a:xfrm>
              <a:off x="2257716" y="3676232"/>
              <a:ext cx="248092" cy="267312"/>
            </a:xfrm>
            <a:prstGeom prst="diamond">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4" name="직사각형 13">
              <a:extLst>
                <a:ext uri="{FF2B5EF4-FFF2-40B4-BE49-F238E27FC236}">
                  <a16:creationId xmlns:a16="http://schemas.microsoft.com/office/drawing/2014/main" id="{7570FAD3-FCDB-4ED6-BD07-6B4906AB52C3}"/>
                </a:ext>
              </a:extLst>
            </p:cNvPr>
            <p:cNvSpPr/>
            <p:nvPr/>
          </p:nvSpPr>
          <p:spPr>
            <a:xfrm>
              <a:off x="2266057" y="4461382"/>
              <a:ext cx="206973" cy="2104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Isosceles Triangle 43">
              <a:extLst>
                <a:ext uri="{FF2B5EF4-FFF2-40B4-BE49-F238E27FC236}">
                  <a16:creationId xmlns:a16="http://schemas.microsoft.com/office/drawing/2014/main" id="{C1F9E7A7-DE8E-45B8-9E92-2B85D7242CC6}"/>
                </a:ext>
              </a:extLst>
            </p:cNvPr>
            <p:cNvSpPr>
              <a:spLocks noChangeAspect="1"/>
            </p:cNvSpPr>
            <p:nvPr/>
          </p:nvSpPr>
          <p:spPr>
            <a:xfrm rot="10800000">
              <a:off x="2811128" y="3570991"/>
              <a:ext cx="248057" cy="210481"/>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6" name="직사각형 15">
              <a:extLst>
                <a:ext uri="{FF2B5EF4-FFF2-40B4-BE49-F238E27FC236}">
                  <a16:creationId xmlns:a16="http://schemas.microsoft.com/office/drawing/2014/main" id="{F7A99415-0695-4E64-9189-D6E693F422F7}"/>
                </a:ext>
              </a:extLst>
            </p:cNvPr>
            <p:cNvSpPr/>
            <p:nvPr/>
          </p:nvSpPr>
          <p:spPr>
            <a:xfrm>
              <a:off x="833385" y="3319692"/>
              <a:ext cx="1048685" cy="430887"/>
            </a:xfrm>
            <a:prstGeom prst="rect">
              <a:avLst/>
            </a:prstGeom>
          </p:spPr>
          <p:txBody>
            <a:bodyPr wrap="none">
              <a:spAutoFit/>
            </a:bodyPr>
            <a:lstStyle/>
            <a:p>
              <a:r>
                <a:rPr lang="en-US" altLang="ko-KR" sz="2200" cap="small" dirty="0">
                  <a:latin typeface="Calibri" panose="020F0502020204030204" pitchFamily="34" charset="0"/>
                  <a:ea typeface="나눔스퀘어 Bold" panose="020B0600000101010101" pitchFamily="50" charset="-127"/>
                  <a:cs typeface="Calibri" panose="020F0502020204030204" pitchFamily="34" charset="0"/>
                </a:rPr>
                <a:t>Light-IT</a:t>
              </a:r>
              <a:endParaRPr lang="ko-KR" altLang="en-US" sz="2200" dirty="0">
                <a:latin typeface="Calibri" panose="020F0502020204030204" pitchFamily="34" charset="0"/>
                <a:ea typeface="나눔스퀘어 Bold" panose="020B0600000101010101" pitchFamily="50" charset="-127"/>
                <a:cs typeface="Calibri" panose="020F0502020204030204" pitchFamily="34" charset="0"/>
              </a:endParaRPr>
            </a:p>
          </p:txBody>
        </p:sp>
        <p:sp>
          <p:nvSpPr>
            <p:cNvPr id="17" name="타원 16">
              <a:extLst>
                <a:ext uri="{FF2B5EF4-FFF2-40B4-BE49-F238E27FC236}">
                  <a16:creationId xmlns:a16="http://schemas.microsoft.com/office/drawing/2014/main" id="{8185C356-9A07-4AEF-84CD-F140CB5A6C80}"/>
                </a:ext>
              </a:extLst>
            </p:cNvPr>
            <p:cNvSpPr/>
            <p:nvPr/>
          </p:nvSpPr>
          <p:spPr>
            <a:xfrm rot="7447493">
              <a:off x="954286" y="3499510"/>
              <a:ext cx="2880274" cy="1177902"/>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n w="0"/>
                <a:solidFill>
                  <a:schemeClr val="tx1"/>
                </a:solidFill>
                <a:effectLst>
                  <a:outerShdw blurRad="38100" dist="19050" dir="2700000" algn="tl" rotWithShape="0">
                    <a:schemeClr val="dk1">
                      <a:alpha val="40000"/>
                    </a:schemeClr>
                  </a:outerShdw>
                </a:effectLst>
              </a:endParaRPr>
            </a:p>
          </p:txBody>
        </p:sp>
        <p:sp>
          <p:nvSpPr>
            <p:cNvPr id="18" name="직사각형 17">
              <a:extLst>
                <a:ext uri="{FF2B5EF4-FFF2-40B4-BE49-F238E27FC236}">
                  <a16:creationId xmlns:a16="http://schemas.microsoft.com/office/drawing/2014/main" id="{6ECA0A71-5B85-4EA3-8D43-0C086434270F}"/>
                </a:ext>
              </a:extLst>
            </p:cNvPr>
            <p:cNvSpPr/>
            <p:nvPr/>
          </p:nvSpPr>
          <p:spPr>
            <a:xfrm>
              <a:off x="2811127" y="4522945"/>
              <a:ext cx="1600631" cy="430887"/>
            </a:xfrm>
            <a:prstGeom prst="rect">
              <a:avLst/>
            </a:prstGeom>
          </p:spPr>
          <p:txBody>
            <a:bodyPr wrap="none">
              <a:spAutoFit/>
            </a:bodyPr>
            <a:lstStyle/>
            <a:p>
              <a:r>
                <a:rPr lang="en-US" altLang="ko-KR" sz="2200" dirty="0">
                  <a:latin typeface="Calibri" panose="020F0502020204030204" pitchFamily="34" charset="0"/>
                  <a:ea typeface="나눔스퀘어 Bold" panose="020B0600000101010101" pitchFamily="50" charset="-127"/>
                  <a:cs typeface="Calibri" panose="020F0502020204030204" pitchFamily="34" charset="0"/>
                </a:rPr>
                <a:t>Competitors</a:t>
              </a:r>
              <a:endParaRPr lang="ko-KR" altLang="en-US" sz="2200" dirty="0">
                <a:latin typeface="Calibri" panose="020F0502020204030204" pitchFamily="34" charset="0"/>
                <a:ea typeface="나눔스퀘어 Bold" panose="020B0600000101010101" pitchFamily="50" charset="-127"/>
                <a:cs typeface="Calibri" panose="020F0502020204030204" pitchFamily="34" charset="0"/>
              </a:endParaRPr>
            </a:p>
          </p:txBody>
        </p:sp>
      </p:grpSp>
      <p:pic>
        <p:nvPicPr>
          <p:cNvPr id="19" name="Picture 4" descr="https://cdn-icons-png.flaticon.com/512/2031/2031003.png">
            <a:extLst>
              <a:ext uri="{FF2B5EF4-FFF2-40B4-BE49-F238E27FC236}">
                <a16:creationId xmlns:a16="http://schemas.microsoft.com/office/drawing/2014/main" id="{61ED69F1-1F5A-496A-9BA8-A823978B7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50" y="2336949"/>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20" name="직사각형 19">
            <a:extLst>
              <a:ext uri="{FF2B5EF4-FFF2-40B4-BE49-F238E27FC236}">
                <a16:creationId xmlns:a16="http://schemas.microsoft.com/office/drawing/2014/main" id="{568814C5-F094-48B5-9992-3233871FC071}"/>
              </a:ext>
            </a:extLst>
          </p:cNvPr>
          <p:cNvSpPr/>
          <p:nvPr/>
        </p:nvSpPr>
        <p:spPr>
          <a:xfrm>
            <a:off x="1083450" y="2336949"/>
            <a:ext cx="3004669" cy="461665"/>
          </a:xfrm>
          <a:prstGeom prst="rect">
            <a:avLst/>
          </a:prstGeom>
        </p:spPr>
        <p:txBody>
          <a:bodyPr wrap="none">
            <a:spAutoFit/>
          </a:bodyPr>
          <a:lstStyle/>
          <a:p>
            <a:r>
              <a:rPr lang="en-US" altLang="ko-KR" sz="2400" dirty="0">
                <a:latin typeface="Calibri" panose="020F0502020204030204" pitchFamily="34" charset="0"/>
                <a:ea typeface="나눔스퀘어 Bold" panose="020B0600000101010101" pitchFamily="50" charset="-127"/>
                <a:cs typeface="Calibri" panose="020F0502020204030204" pitchFamily="34" charset="0"/>
              </a:rPr>
              <a:t>Compact and Accurate</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grpSp>
        <p:nvGrpSpPr>
          <p:cNvPr id="3" name="그룹 2">
            <a:extLst>
              <a:ext uri="{FF2B5EF4-FFF2-40B4-BE49-F238E27FC236}">
                <a16:creationId xmlns:a16="http://schemas.microsoft.com/office/drawing/2014/main" id="{4280FDA7-8680-4E10-93DA-A345A7F83996}"/>
              </a:ext>
            </a:extLst>
          </p:cNvPr>
          <p:cNvGrpSpPr/>
          <p:nvPr/>
        </p:nvGrpSpPr>
        <p:grpSpPr>
          <a:xfrm>
            <a:off x="5695816" y="2336949"/>
            <a:ext cx="1636817" cy="461665"/>
            <a:chOff x="4574902" y="1705905"/>
            <a:chExt cx="1636817" cy="461665"/>
          </a:xfrm>
        </p:grpSpPr>
        <p:pic>
          <p:nvPicPr>
            <p:cNvPr id="53" name="Picture 4" descr="https://cdn-icons-png.flaticon.com/512/2031/2031003.png">
              <a:extLst>
                <a:ext uri="{FF2B5EF4-FFF2-40B4-BE49-F238E27FC236}">
                  <a16:creationId xmlns:a16="http://schemas.microsoft.com/office/drawing/2014/main" id="{122FEE43-C71A-464C-A67D-D68F65A45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902" y="1720737"/>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54" name="직사각형 53">
              <a:extLst>
                <a:ext uri="{FF2B5EF4-FFF2-40B4-BE49-F238E27FC236}">
                  <a16:creationId xmlns:a16="http://schemas.microsoft.com/office/drawing/2014/main" id="{982EACA9-2702-4EAF-9ED1-4161A223356C}"/>
                </a:ext>
              </a:extLst>
            </p:cNvPr>
            <p:cNvSpPr/>
            <p:nvPr/>
          </p:nvSpPr>
          <p:spPr>
            <a:xfrm>
              <a:off x="5006902" y="1705905"/>
              <a:ext cx="1204817" cy="461665"/>
            </a:xfrm>
            <a:prstGeom prst="rect">
              <a:avLst/>
            </a:prstGeom>
          </p:spPr>
          <p:txBody>
            <a:bodyPr wrap="none">
              <a:spAutoFit/>
            </a:bodyPr>
            <a:lstStyle/>
            <a:p>
              <a:pPr algn="ct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Scalable</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grpSp>
      <p:sp>
        <p:nvSpPr>
          <p:cNvPr id="66" name="직사각형 65">
            <a:extLst>
              <a:ext uri="{FF2B5EF4-FFF2-40B4-BE49-F238E27FC236}">
                <a16:creationId xmlns:a16="http://schemas.microsoft.com/office/drawing/2014/main" id="{818D48C8-B6A0-4E77-BA91-60F3E150683E}"/>
              </a:ext>
            </a:extLst>
          </p:cNvPr>
          <p:cNvSpPr/>
          <p:nvPr/>
        </p:nvSpPr>
        <p:spPr>
          <a:xfrm>
            <a:off x="10596288" y="2336949"/>
            <a:ext cx="184730" cy="461665"/>
          </a:xfrm>
          <a:prstGeom prst="rect">
            <a:avLst/>
          </a:prstGeom>
        </p:spPr>
        <p:txBody>
          <a:bodyPr wrap="none">
            <a:spAutoFit/>
          </a:bodyPr>
          <a:lstStyle/>
          <a:p>
            <a:pPr algn="ct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grpSp>
        <p:nvGrpSpPr>
          <p:cNvPr id="22" name="그룹 21">
            <a:extLst>
              <a:ext uri="{FF2B5EF4-FFF2-40B4-BE49-F238E27FC236}">
                <a16:creationId xmlns:a16="http://schemas.microsoft.com/office/drawing/2014/main" id="{D1F4353F-9B35-4367-AFAD-CAD478073DB7}"/>
              </a:ext>
            </a:extLst>
          </p:cNvPr>
          <p:cNvGrpSpPr/>
          <p:nvPr/>
        </p:nvGrpSpPr>
        <p:grpSpPr>
          <a:xfrm>
            <a:off x="4796063" y="3015368"/>
            <a:ext cx="3494886" cy="3208193"/>
            <a:chOff x="3960337" y="2872369"/>
            <a:chExt cx="3494886" cy="3208193"/>
          </a:xfrm>
        </p:grpSpPr>
        <p:cxnSp>
          <p:nvCxnSpPr>
            <p:cNvPr id="50" name="직선 연결선 49">
              <a:extLst>
                <a:ext uri="{FF2B5EF4-FFF2-40B4-BE49-F238E27FC236}">
                  <a16:creationId xmlns:a16="http://schemas.microsoft.com/office/drawing/2014/main" id="{E4EFB3F1-464C-4832-9A0A-8D4BD772B52B}"/>
                </a:ext>
              </a:extLst>
            </p:cNvPr>
            <p:cNvCxnSpPr>
              <a:cxnSpLocks/>
            </p:cNvCxnSpPr>
            <p:nvPr/>
          </p:nvCxnSpPr>
          <p:spPr>
            <a:xfrm flipV="1">
              <a:off x="4530294" y="3059974"/>
              <a:ext cx="2268319" cy="23910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직사각형 67">
                  <a:extLst>
                    <a:ext uri="{FF2B5EF4-FFF2-40B4-BE49-F238E27FC236}">
                      <a16:creationId xmlns:a16="http://schemas.microsoft.com/office/drawing/2014/main" id="{2D390702-1207-4E2D-AD58-A6BAC4630C57}"/>
                    </a:ext>
                  </a:extLst>
                </p:cNvPr>
                <p:cNvSpPr/>
                <p:nvPr/>
              </p:nvSpPr>
              <p:spPr>
                <a:xfrm>
                  <a:off x="5113046" y="4588685"/>
                  <a:ext cx="2342177" cy="430887"/>
                </a:xfrm>
                <a:prstGeom prst="rect">
                  <a:avLst/>
                </a:prstGeom>
              </p:spPr>
              <p:txBody>
                <a:bodyPr wrap="square">
                  <a:spAutoFit/>
                </a:bodyPr>
                <a:lstStyle/>
                <a:p>
                  <a:pPr algn="ctr"/>
                  <a14:m>
                    <m:oMath xmlns:m="http://schemas.openxmlformats.org/officeDocument/2006/math">
                      <m:r>
                        <m:rPr>
                          <m:sty m:val="p"/>
                        </m:rPr>
                        <a:rPr lang="en-US" altLang="ko-KR" sz="2200" b="0" i="0" smtClean="0">
                          <a:latin typeface="Cambria Math" panose="02040503050406030204" pitchFamily="18" charset="0"/>
                          <a:ea typeface="나눔스퀘어 Bold" panose="020B0600000101010101" pitchFamily="50" charset="-127"/>
                        </a:rPr>
                        <m:t>Θ</m:t>
                      </m:r>
                    </m:oMath>
                  </a14:m>
                  <a:r>
                    <a:rPr lang="en-US" altLang="ko-KR" sz="2200" dirty="0">
                      <a:latin typeface="나눔스퀘어 Bold" panose="020B0600000101010101" pitchFamily="50" charset="-127"/>
                      <a:ea typeface="나눔스퀘어 Bold" panose="020B0600000101010101" pitchFamily="50" charset="-127"/>
                    </a:rPr>
                    <a:t>(# of entries)</a:t>
                  </a:r>
                  <a:endParaRPr lang="ko-KR" altLang="en-US" sz="2200" dirty="0">
                    <a:latin typeface="나눔스퀘어 Bold" panose="020B0600000101010101" pitchFamily="50" charset="-127"/>
                    <a:ea typeface="나눔스퀘어 Bold" panose="020B0600000101010101" pitchFamily="50" charset="-127"/>
                  </a:endParaRPr>
                </a:p>
              </p:txBody>
            </p:sp>
          </mc:Choice>
          <mc:Fallback xmlns="">
            <p:sp>
              <p:nvSpPr>
                <p:cNvPr id="68" name="직사각형 67">
                  <a:extLst>
                    <a:ext uri="{FF2B5EF4-FFF2-40B4-BE49-F238E27FC236}">
                      <a16:creationId xmlns:a16="http://schemas.microsoft.com/office/drawing/2014/main" id="{2D390702-1207-4E2D-AD58-A6BAC4630C57}"/>
                    </a:ext>
                  </a:extLst>
                </p:cNvPr>
                <p:cNvSpPr>
                  <a:spLocks noRot="1" noChangeAspect="1" noMove="1" noResize="1" noEditPoints="1" noAdjustHandles="1" noChangeArrowheads="1" noChangeShapeType="1" noTextEdit="1"/>
                </p:cNvSpPr>
                <p:nvPr/>
              </p:nvSpPr>
              <p:spPr>
                <a:xfrm>
                  <a:off x="5113046" y="4588685"/>
                  <a:ext cx="2342177" cy="430887"/>
                </a:xfrm>
                <a:prstGeom prst="rect">
                  <a:avLst/>
                </a:prstGeom>
                <a:blipFill>
                  <a:blip r:embed="rId6"/>
                  <a:stretch>
                    <a:fillRect t="-8451" b="-28169"/>
                  </a:stretch>
                </a:blipFill>
              </p:spPr>
              <p:txBody>
                <a:bodyPr/>
                <a:lstStyle/>
                <a:p>
                  <a:r>
                    <a:rPr lang="ko-KR" altLang="en-US">
                      <a:noFill/>
                    </a:rPr>
                    <a:t> </a:t>
                  </a:r>
                </a:p>
              </p:txBody>
            </p:sp>
          </mc:Fallback>
        </mc:AlternateContent>
        <p:cxnSp>
          <p:nvCxnSpPr>
            <p:cNvPr id="74" name="직선 연결선 73">
              <a:extLst>
                <a:ext uri="{FF2B5EF4-FFF2-40B4-BE49-F238E27FC236}">
                  <a16:creationId xmlns:a16="http://schemas.microsoft.com/office/drawing/2014/main" id="{474B1C50-498F-4988-AA8D-1A309859439B}"/>
                </a:ext>
              </a:extLst>
            </p:cNvPr>
            <p:cNvCxnSpPr>
              <a:cxnSpLocks/>
            </p:cNvCxnSpPr>
            <p:nvPr/>
          </p:nvCxnSpPr>
          <p:spPr>
            <a:xfrm>
              <a:off x="4483993" y="2872369"/>
              <a:ext cx="0" cy="2680003"/>
            </a:xfrm>
            <a:prstGeom prst="line">
              <a:avLst/>
            </a:prstGeom>
            <a:ln w="762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5" name="직선 연결선 74">
              <a:extLst>
                <a:ext uri="{FF2B5EF4-FFF2-40B4-BE49-F238E27FC236}">
                  <a16:creationId xmlns:a16="http://schemas.microsoft.com/office/drawing/2014/main" id="{46FF6B97-3D2E-458A-9364-FBDCB40B4F6F}"/>
                </a:ext>
              </a:extLst>
            </p:cNvPr>
            <p:cNvCxnSpPr>
              <a:cxnSpLocks/>
            </p:cNvCxnSpPr>
            <p:nvPr/>
          </p:nvCxnSpPr>
          <p:spPr>
            <a:xfrm flipH="1">
              <a:off x="4452483" y="5527855"/>
              <a:ext cx="2678400" cy="0"/>
            </a:xfrm>
            <a:prstGeom prst="line">
              <a:avLst/>
            </a:prstGeom>
            <a:ln w="762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F350FF36-1D88-4F3F-BF05-A4452C5E5D83}"/>
                </a:ext>
              </a:extLst>
            </p:cNvPr>
            <p:cNvSpPr txBox="1"/>
            <p:nvPr/>
          </p:nvSpPr>
          <p:spPr>
            <a:xfrm rot="16200000">
              <a:off x="2908937" y="4171891"/>
              <a:ext cx="2564466" cy="461665"/>
            </a:xfrm>
            <a:prstGeom prst="rect">
              <a:avLst/>
            </a:prstGeom>
            <a:noFill/>
          </p:spPr>
          <p:txBody>
            <a:bodyPr wrap="square" rtlCol="0">
              <a:spAutoFit/>
            </a:bodyPr>
            <a:lstStyle/>
            <a:p>
              <a:pPr algn="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Compression time</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sp>
          <p:nvSpPr>
            <p:cNvPr id="77" name="TextBox 76">
              <a:extLst>
                <a:ext uri="{FF2B5EF4-FFF2-40B4-BE49-F238E27FC236}">
                  <a16:creationId xmlns:a16="http://schemas.microsoft.com/office/drawing/2014/main" id="{F58D10ED-0AD2-4965-99CF-F2F22556878A}"/>
                </a:ext>
              </a:extLst>
            </p:cNvPr>
            <p:cNvSpPr txBox="1"/>
            <p:nvPr/>
          </p:nvSpPr>
          <p:spPr>
            <a:xfrm>
              <a:off x="4256908" y="5618897"/>
              <a:ext cx="2873975" cy="461665"/>
            </a:xfrm>
            <a:prstGeom prst="rect">
              <a:avLst/>
            </a:prstGeom>
            <a:noFill/>
          </p:spPr>
          <p:txBody>
            <a:bodyPr wrap="square" rtlCol="0">
              <a:spAutoFit/>
            </a:bodyPr>
            <a:lstStyle/>
            <a:p>
              <a:pPr algn="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 of entries</a:t>
              </a:r>
              <a:endParaRPr lang="ko-KR" altLang="en-US" sz="2400" dirty="0">
                <a:latin typeface="Calibri" panose="020F0502020204030204" pitchFamily="34" charset="0"/>
                <a:ea typeface="나눔스퀘어 Bold" panose="020B0600000101010101" pitchFamily="50" charset="-127"/>
                <a:cs typeface="Calibri" panose="020F0502020204030204" pitchFamily="34" charset="0"/>
              </a:endParaRPr>
            </a:p>
          </p:txBody>
        </p:sp>
      </p:grpSp>
      <p:sp>
        <p:nvSpPr>
          <p:cNvPr id="27" name="직사각형 26">
            <a:extLst>
              <a:ext uri="{FF2B5EF4-FFF2-40B4-BE49-F238E27FC236}">
                <a16:creationId xmlns:a16="http://schemas.microsoft.com/office/drawing/2014/main" id="{D3A3D6A8-8B08-4377-8256-4CBF8369A1D7}"/>
              </a:ext>
            </a:extLst>
          </p:cNvPr>
          <p:cNvSpPr/>
          <p:nvPr/>
        </p:nvSpPr>
        <p:spPr>
          <a:xfrm>
            <a:off x="8290948" y="2336949"/>
            <a:ext cx="3159363" cy="461665"/>
          </a:xfrm>
          <a:prstGeom prst="rect">
            <a:avLst/>
          </a:prstGeom>
        </p:spPr>
        <p:txBody>
          <a:bodyPr wrap="square">
            <a:spAutoFit/>
          </a:bodyPr>
          <a:lstStyle/>
          <a:p>
            <a:pPr algn="ctr"/>
            <a:r>
              <a:rPr lang="en-US" altLang="ko-KR" sz="2400" dirty="0">
                <a:latin typeface="Calibri" panose="020F0502020204030204" pitchFamily="34" charset="0"/>
                <a:ea typeface="나눔스퀘어 Bold" panose="020B0600000101010101" pitchFamily="50" charset="-127"/>
                <a:cs typeface="Calibri" panose="020F0502020204030204" pitchFamily="34" charset="0"/>
              </a:rPr>
              <a:t>Versatile</a:t>
            </a:r>
          </a:p>
        </p:txBody>
      </p:sp>
      <p:pic>
        <p:nvPicPr>
          <p:cNvPr id="45" name="Picture 4" descr="https://cdn-icons-png.flaticon.com/512/2031/2031003.png">
            <a:extLst>
              <a:ext uri="{FF2B5EF4-FFF2-40B4-BE49-F238E27FC236}">
                <a16:creationId xmlns:a16="http://schemas.microsoft.com/office/drawing/2014/main" id="{72575B9D-1E0D-4B8E-A20D-0335EDCEB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701" y="2336949"/>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그룹 41">
            <a:extLst>
              <a:ext uri="{FF2B5EF4-FFF2-40B4-BE49-F238E27FC236}">
                <a16:creationId xmlns:a16="http://schemas.microsoft.com/office/drawing/2014/main" id="{D5B7274B-040A-4993-A798-9E91EED7052E}"/>
              </a:ext>
            </a:extLst>
          </p:cNvPr>
          <p:cNvGrpSpPr/>
          <p:nvPr/>
        </p:nvGrpSpPr>
        <p:grpSpPr>
          <a:xfrm>
            <a:off x="8600872" y="3056528"/>
            <a:ext cx="2993124" cy="3179213"/>
            <a:chOff x="10171259" y="2810081"/>
            <a:chExt cx="2993124" cy="3179213"/>
          </a:xfrm>
        </p:grpSpPr>
        <p:sp>
          <p:nvSpPr>
            <p:cNvPr id="43" name="정육면체 42">
              <a:extLst>
                <a:ext uri="{FF2B5EF4-FFF2-40B4-BE49-F238E27FC236}">
                  <a16:creationId xmlns:a16="http://schemas.microsoft.com/office/drawing/2014/main" id="{D6FA2530-0CC2-492B-8C23-8E60239117DB}"/>
                </a:ext>
              </a:extLst>
            </p:cNvPr>
            <p:cNvSpPr/>
            <p:nvPr/>
          </p:nvSpPr>
          <p:spPr>
            <a:xfrm>
              <a:off x="11145135" y="2810081"/>
              <a:ext cx="2019248" cy="1799520"/>
            </a:xfrm>
            <a:prstGeom prst="cube">
              <a:avLst>
                <a:gd name="adj" fmla="val 15899"/>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정육면체 43">
              <a:extLst>
                <a:ext uri="{FF2B5EF4-FFF2-40B4-BE49-F238E27FC236}">
                  <a16:creationId xmlns:a16="http://schemas.microsoft.com/office/drawing/2014/main" id="{42E892DA-CE75-41B5-9979-B7AC38F215D5}"/>
                </a:ext>
              </a:extLst>
            </p:cNvPr>
            <p:cNvSpPr/>
            <p:nvPr/>
          </p:nvSpPr>
          <p:spPr>
            <a:xfrm>
              <a:off x="10653043" y="3269423"/>
              <a:ext cx="2029556" cy="2719871"/>
            </a:xfrm>
            <a:prstGeom prst="cube">
              <a:avLst>
                <a:gd name="adj" fmla="val 13929"/>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정육면체 45">
              <a:extLst>
                <a:ext uri="{FF2B5EF4-FFF2-40B4-BE49-F238E27FC236}">
                  <a16:creationId xmlns:a16="http://schemas.microsoft.com/office/drawing/2014/main" id="{FDFF4FEE-55E5-4257-B843-39693248EF5D}"/>
                </a:ext>
              </a:extLst>
            </p:cNvPr>
            <p:cNvSpPr/>
            <p:nvPr/>
          </p:nvSpPr>
          <p:spPr>
            <a:xfrm>
              <a:off x="10171259" y="3721975"/>
              <a:ext cx="2019248" cy="1161093"/>
            </a:xfrm>
            <a:prstGeom prst="cube">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내용 개체 틀 2">
            <a:extLst>
              <a:ext uri="{FF2B5EF4-FFF2-40B4-BE49-F238E27FC236}">
                <a16:creationId xmlns:a16="http://schemas.microsoft.com/office/drawing/2014/main" id="{0BC8A764-DF3C-42D0-84C6-D7C5B5B9D727}"/>
              </a:ext>
            </a:extLst>
          </p:cNvPr>
          <p:cNvSpPr>
            <a:spLocks noGrp="1"/>
          </p:cNvSpPr>
          <p:nvPr>
            <p:ph idx="1"/>
          </p:nvPr>
        </p:nvSpPr>
        <p:spPr>
          <a:xfrm>
            <a:off x="276397" y="1188720"/>
            <a:ext cx="11639203" cy="5233851"/>
          </a:xfrm>
        </p:spPr>
        <p:txBody>
          <a:bodyPr>
            <a:normAutofit/>
          </a:bodyPr>
          <a:lstStyle/>
          <a:p>
            <a:pPr marL="0" indent="0">
              <a:buNone/>
            </a:pPr>
            <a:r>
              <a:rPr lang="en-US" altLang="ko-KR" dirty="0"/>
              <a:t>We propose </a:t>
            </a:r>
            <a:r>
              <a:rPr lang="en-US" altLang="ko-KR" b="1" dirty="0">
                <a:solidFill>
                  <a:srgbClr val="485190"/>
                </a:solidFill>
              </a:rPr>
              <a:t>Light-IT and Light-IT</a:t>
            </a:r>
            <a:r>
              <a:rPr lang="en-US" altLang="ko-KR" b="1" baseline="30000" dirty="0">
                <a:solidFill>
                  <a:srgbClr val="485190"/>
                </a:solidFill>
              </a:rPr>
              <a:t>++</a:t>
            </a:r>
            <a:r>
              <a:rPr lang="en-US" altLang="ko-KR" dirty="0"/>
              <a:t>, lossy compression algorithms for irregular</a:t>
            </a:r>
            <a:r>
              <a:rPr lang="ko-KR" altLang="en-US" dirty="0"/>
              <a:t> </a:t>
            </a:r>
            <a:r>
              <a:rPr lang="en-US" altLang="ko-KR" dirty="0"/>
              <a:t>tensors, built upon PARAFAC2.</a:t>
            </a:r>
          </a:p>
          <a:p>
            <a:endParaRPr lang="en-US" altLang="ko-KR" dirty="0"/>
          </a:p>
        </p:txBody>
      </p:sp>
    </p:spTree>
    <p:custDataLst>
      <p:tags r:id="rId1"/>
    </p:custDataLst>
    <p:extLst>
      <p:ext uri="{BB962C8B-B14F-4D97-AF65-F5344CB8AC3E}">
        <p14:creationId xmlns:p14="http://schemas.microsoft.com/office/powerpoint/2010/main" val="2733849603"/>
      </p:ext>
    </p:extLst>
  </p:cSld>
  <p:clrMapOvr>
    <a:masterClrMapping/>
  </p:clrMapOvr>
  <mc:AlternateContent xmlns:mc="http://schemas.openxmlformats.org/markup-compatibility/2006" xmlns:p14="http://schemas.microsoft.com/office/powerpoint/2010/main">
    <mc:Choice Requires="p14">
      <p:transition spd="slow" p14:dur="2000" advTm="10833"/>
    </mc:Choice>
    <mc:Fallback xmlns="">
      <p:transition spd="slow" advTm="1083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M KDD 2024">
            <a:extLst>
              <a:ext uri="{FF2B5EF4-FFF2-40B4-BE49-F238E27FC236}">
                <a16:creationId xmlns:a16="http://schemas.microsoft.com/office/drawing/2014/main" id="{D5F7D75C-D8BA-4EBD-AA67-308AF28C2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0013" cy="974253"/>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263DE06D-478E-4C91-A484-864892702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55" y="313181"/>
            <a:ext cx="2236630" cy="621286"/>
          </a:xfrm>
          <a:prstGeom prst="rect">
            <a:avLst/>
          </a:prstGeom>
        </p:spPr>
      </p:pic>
      <p:pic>
        <p:nvPicPr>
          <p:cNvPr id="5" name="그림 4">
            <a:extLst>
              <a:ext uri="{FF2B5EF4-FFF2-40B4-BE49-F238E27FC236}">
                <a16:creationId xmlns:a16="http://schemas.microsoft.com/office/drawing/2014/main" id="{C0FC5DAC-F24D-470A-97F2-46DAFBFB65F6}"/>
              </a:ext>
            </a:extLst>
          </p:cNvPr>
          <p:cNvPicPr>
            <a:picLocks noChangeAspect="1"/>
          </p:cNvPicPr>
          <p:nvPr/>
        </p:nvPicPr>
        <p:blipFill>
          <a:blip r:embed="rId5"/>
          <a:stretch>
            <a:fillRect/>
          </a:stretch>
        </p:blipFill>
        <p:spPr>
          <a:xfrm>
            <a:off x="9328885" y="0"/>
            <a:ext cx="1415559" cy="1061669"/>
          </a:xfrm>
          <a:prstGeom prst="rect">
            <a:avLst/>
          </a:prstGeom>
        </p:spPr>
      </p:pic>
      <p:pic>
        <p:nvPicPr>
          <p:cNvPr id="1032" name="Picture 8" descr="Illinois Computer Science (@IllinoisCS) / X">
            <a:extLst>
              <a:ext uri="{FF2B5EF4-FFF2-40B4-BE49-F238E27FC236}">
                <a16:creationId xmlns:a16="http://schemas.microsoft.com/office/drawing/2014/main" id="{827260CB-AE30-4A0F-85DB-23560A66C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1174" y="119484"/>
            <a:ext cx="1008681" cy="1008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DDC0712-5993-4627-86A3-DF52AAEE50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5582" y="4396311"/>
            <a:ext cx="1620000" cy="16200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12" name="직사각형 11">
            <a:extLst>
              <a:ext uri="{FF2B5EF4-FFF2-40B4-BE49-F238E27FC236}">
                <a16:creationId xmlns:a16="http://schemas.microsoft.com/office/drawing/2014/main" id="{AFC745B2-7627-4E6B-AB12-495F6651D97E}"/>
              </a:ext>
            </a:extLst>
          </p:cNvPr>
          <p:cNvSpPr/>
          <p:nvPr/>
        </p:nvSpPr>
        <p:spPr>
          <a:xfrm>
            <a:off x="447182" y="6144709"/>
            <a:ext cx="2296799" cy="400110"/>
          </a:xfrm>
          <a:prstGeom prst="rect">
            <a:avLst/>
          </a:prstGeom>
        </p:spPr>
        <p:txBody>
          <a:bodyPr wrap="square">
            <a:spAutoFit/>
          </a:bodyPr>
          <a:lstStyle/>
          <a:p>
            <a:pPr algn="ctr"/>
            <a:r>
              <a:rPr lang="en-US" altLang="ko-KR" sz="2000" dirty="0">
                <a:solidFill>
                  <a:srgbClr val="485190"/>
                </a:solidFill>
                <a:latin typeface="나눔스퀘어 ExtraBold" panose="020B0600000101010101" pitchFamily="50" charset="-127"/>
                <a:ea typeface="나눔스퀘어 ExtraBold" panose="020B0600000101010101" pitchFamily="50" charset="-127"/>
              </a:rPr>
              <a:t>Taehyung Kwon</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pic>
        <p:nvPicPr>
          <p:cNvPr id="13" name="그림 12">
            <a:extLst>
              <a:ext uri="{FF2B5EF4-FFF2-40B4-BE49-F238E27FC236}">
                <a16:creationId xmlns:a16="http://schemas.microsoft.com/office/drawing/2014/main" id="{C8525841-9990-4C52-88B1-8ED5021411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3769" y="4396311"/>
            <a:ext cx="1614582" cy="1620000"/>
          </a:xfrm>
          <a:prstGeom prst="rect">
            <a:avLst/>
          </a:prstGeom>
          <a:ln w="9525">
            <a:noFill/>
          </a:ln>
        </p:spPr>
      </p:pic>
      <p:sp>
        <p:nvSpPr>
          <p:cNvPr id="14" name="직사각형 13">
            <a:extLst>
              <a:ext uri="{FF2B5EF4-FFF2-40B4-BE49-F238E27FC236}">
                <a16:creationId xmlns:a16="http://schemas.microsoft.com/office/drawing/2014/main" id="{2AE88302-4719-4A2A-8843-9521E6AFF673}"/>
              </a:ext>
            </a:extLst>
          </p:cNvPr>
          <p:cNvSpPr/>
          <p:nvPr/>
        </p:nvSpPr>
        <p:spPr>
          <a:xfrm>
            <a:off x="2732660"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Jihoon</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Ko</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pic>
        <p:nvPicPr>
          <p:cNvPr id="15" name="Picture 4" descr="https://datalab.snu.ac.kr/assets/images/people/jinhongjung.png">
            <a:extLst>
              <a:ext uri="{FF2B5EF4-FFF2-40B4-BE49-F238E27FC236}">
                <a16:creationId xmlns:a16="http://schemas.microsoft.com/office/drawing/2014/main" id="{4ECFF89D-E8A3-4DCE-A5A7-4AE9BB15BCF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444" b="20655"/>
          <a:stretch/>
        </p:blipFill>
        <p:spPr bwMode="auto">
          <a:xfrm>
            <a:off x="5356538" y="4396311"/>
            <a:ext cx="1624762" cy="16200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6" name="그림 15">
            <a:extLst>
              <a:ext uri="{FF2B5EF4-FFF2-40B4-BE49-F238E27FC236}">
                <a16:creationId xmlns:a16="http://schemas.microsoft.com/office/drawing/2014/main" id="{711F7B9C-018E-40E8-A670-A2314B089E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3675" y="4396311"/>
            <a:ext cx="1612614" cy="1620000"/>
          </a:xfrm>
          <a:prstGeom prst="rect">
            <a:avLst/>
          </a:prstGeom>
          <a:ln w="12700">
            <a:solidFill>
              <a:schemeClr val="bg1"/>
            </a:solidFill>
          </a:ln>
        </p:spPr>
      </p:pic>
      <p:pic>
        <p:nvPicPr>
          <p:cNvPr id="1034" name="Picture 10" descr="https://jungijang.github.io/resources/images/jungijang.png">
            <a:extLst>
              <a:ext uri="{FF2B5EF4-FFF2-40B4-BE49-F238E27FC236}">
                <a16:creationId xmlns:a16="http://schemas.microsoft.com/office/drawing/2014/main" id="{26B2A59B-B84C-49B3-B44F-53FD86D6F7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9487" y="4396311"/>
            <a:ext cx="1296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a:extLst>
              <a:ext uri="{FF2B5EF4-FFF2-40B4-BE49-F238E27FC236}">
                <a16:creationId xmlns:a16="http://schemas.microsoft.com/office/drawing/2014/main" id="{C86BD264-28EB-4B96-852F-1B345263134D}"/>
              </a:ext>
            </a:extLst>
          </p:cNvPr>
          <p:cNvSpPr/>
          <p:nvPr/>
        </p:nvSpPr>
        <p:spPr>
          <a:xfrm>
            <a:off x="5018138"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Jinhong</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Jung</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19" name="직사각형 18">
            <a:extLst>
              <a:ext uri="{FF2B5EF4-FFF2-40B4-BE49-F238E27FC236}">
                <a16:creationId xmlns:a16="http://schemas.microsoft.com/office/drawing/2014/main" id="{FAF4F603-DBCC-4BC7-9FC4-34CB479E786F}"/>
              </a:ext>
            </a:extLst>
          </p:cNvPr>
          <p:cNvSpPr/>
          <p:nvPr/>
        </p:nvSpPr>
        <p:spPr>
          <a:xfrm>
            <a:off x="7149087" y="6144709"/>
            <a:ext cx="2296799" cy="400110"/>
          </a:xfrm>
          <a:prstGeom prst="rect">
            <a:avLst/>
          </a:prstGeom>
        </p:spPr>
        <p:txBody>
          <a:bodyPr wrap="square">
            <a:spAutoFit/>
          </a:bodyPr>
          <a:lstStyle/>
          <a:p>
            <a:pPr algn="ctr"/>
            <a:r>
              <a:rPr lang="en-US" altLang="ko-KR" sz="2000" dirty="0">
                <a:solidFill>
                  <a:srgbClr val="485190"/>
                </a:solidFill>
                <a:latin typeface="나눔스퀘어 ExtraBold" panose="020B0600000101010101" pitchFamily="50" charset="-127"/>
                <a:ea typeface="나눔스퀘어 ExtraBold" panose="020B0600000101010101" pitchFamily="50" charset="-127"/>
              </a:rPr>
              <a:t>Jun-Gi Jang</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20" name="직사각형 19">
            <a:extLst>
              <a:ext uri="{FF2B5EF4-FFF2-40B4-BE49-F238E27FC236}">
                <a16:creationId xmlns:a16="http://schemas.microsoft.com/office/drawing/2014/main" id="{A8B13837-4562-4E52-B73C-4FEBE0D33FD5}"/>
              </a:ext>
            </a:extLst>
          </p:cNvPr>
          <p:cNvSpPr/>
          <p:nvPr/>
        </p:nvSpPr>
        <p:spPr>
          <a:xfrm>
            <a:off x="9268715" y="6144709"/>
            <a:ext cx="2296799" cy="400110"/>
          </a:xfrm>
          <a:prstGeom prst="rect">
            <a:avLst/>
          </a:prstGeom>
        </p:spPr>
        <p:txBody>
          <a:bodyPr wrap="square">
            <a:spAutoFit/>
          </a:bodyPr>
          <a:lstStyle/>
          <a:p>
            <a:pPr algn="ctr"/>
            <a:r>
              <a:rPr lang="en-US" altLang="ko-KR" sz="2000" dirty="0" err="1">
                <a:solidFill>
                  <a:srgbClr val="485190"/>
                </a:solidFill>
                <a:latin typeface="나눔스퀘어 ExtraBold" panose="020B0600000101010101" pitchFamily="50" charset="-127"/>
                <a:ea typeface="나눔스퀘어 ExtraBold" panose="020B0600000101010101" pitchFamily="50" charset="-127"/>
              </a:rPr>
              <a:t>Kijung</a:t>
            </a:r>
            <a:r>
              <a:rPr lang="en-US" altLang="ko-KR" sz="2000" dirty="0">
                <a:solidFill>
                  <a:srgbClr val="485190"/>
                </a:solidFill>
                <a:latin typeface="나눔스퀘어 ExtraBold" panose="020B0600000101010101" pitchFamily="50" charset="-127"/>
                <a:ea typeface="나눔스퀘어 ExtraBold" panose="020B0600000101010101" pitchFamily="50" charset="-127"/>
              </a:rPr>
              <a:t> Shin</a:t>
            </a:r>
            <a:endParaRPr lang="ko-KR" altLang="en-US" sz="2000" dirty="0">
              <a:solidFill>
                <a:srgbClr val="485190"/>
              </a:solidFill>
              <a:latin typeface="나눔스퀘어 ExtraBold" panose="020B0600000101010101" pitchFamily="50" charset="-127"/>
              <a:ea typeface="나눔스퀘어 ExtraBold" panose="020B0600000101010101" pitchFamily="50" charset="-127"/>
            </a:endParaRPr>
          </a:p>
        </p:txBody>
      </p:sp>
      <p:sp>
        <p:nvSpPr>
          <p:cNvPr id="23" name="제목 1">
            <a:extLst>
              <a:ext uri="{FF2B5EF4-FFF2-40B4-BE49-F238E27FC236}">
                <a16:creationId xmlns:a16="http://schemas.microsoft.com/office/drawing/2014/main" id="{DE968599-5706-4812-BE55-25ACF8DDDC48}"/>
              </a:ext>
            </a:extLst>
          </p:cNvPr>
          <p:cNvSpPr txBox="1">
            <a:spLocks/>
          </p:cNvSpPr>
          <p:nvPr/>
        </p:nvSpPr>
        <p:spPr>
          <a:xfrm>
            <a:off x="37875" y="1851195"/>
            <a:ext cx="11868150" cy="2505330"/>
          </a:xfrm>
          <a:prstGeom prst="rect">
            <a:avLst/>
          </a:prstGeom>
          <a:noFill/>
        </p:spPr>
        <p:txBody>
          <a:bodyPr>
            <a:normAutofit/>
          </a:bodyPr>
          <a:lstStyle>
            <a:lvl1pPr algn="l" defTabSz="914400" rtl="0" eaLnBrk="1" latinLnBrk="1" hangingPunct="1">
              <a:lnSpc>
                <a:spcPct val="90000"/>
              </a:lnSpc>
              <a:spcBef>
                <a:spcPct val="0"/>
              </a:spcBef>
              <a:buNone/>
              <a:defRPr sz="3600" u="none" kern="1200">
                <a:solidFill>
                  <a:schemeClr val="tx1"/>
                </a:solidFill>
                <a:latin typeface="나눔스퀘어 ExtraBold" panose="020B0600000101010101" pitchFamily="50" charset="-127"/>
                <a:ea typeface="나눔스퀘어 ExtraBold" panose="020B0600000101010101" pitchFamily="50" charset="-127"/>
                <a:cs typeface="+mj-cs"/>
              </a:defRPr>
            </a:lvl1pPr>
          </a:lstStyle>
          <a:p>
            <a:pPr algn="ctr"/>
            <a:r>
              <a:rPr lang="en-US" altLang="ko-KR" sz="4000" dirty="0">
                <a:solidFill>
                  <a:srgbClr val="485190"/>
                </a:solidFill>
              </a:rPr>
              <a:t>Compact Decomposition of Irregular Tensors for Data Compression: From Sparse to Dense to High-order Tensors</a:t>
            </a:r>
          </a:p>
        </p:txBody>
      </p:sp>
    </p:spTree>
    <p:extLst>
      <p:ext uri="{BB962C8B-B14F-4D97-AF65-F5344CB8AC3E}">
        <p14:creationId xmlns:p14="http://schemas.microsoft.com/office/powerpoint/2010/main" val="1502074219"/>
      </p:ext>
    </p:extLst>
  </p:cSld>
  <p:clrMapOvr>
    <a:masterClrMapping/>
  </p:clrMapOvr>
  <mc:AlternateContent xmlns:mc="http://schemas.openxmlformats.org/markup-compatibility/2006" xmlns:p14="http://schemas.microsoft.com/office/powerpoint/2010/main">
    <mc:Choice Requires="p14">
      <p:transition spd="slow" p14:dur="2000" advTm="4287"/>
    </mc:Choice>
    <mc:Fallback xmlns="">
      <p:transition spd="slow" advTm="42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BC0ACE-EEDB-466D-895D-A4E50E0A1449}"/>
              </a:ext>
            </a:extLst>
          </p:cNvPr>
          <p:cNvSpPr>
            <a:spLocks noGrp="1"/>
          </p:cNvSpPr>
          <p:nvPr>
            <p:ph type="title"/>
          </p:nvPr>
        </p:nvSpPr>
        <p:spPr/>
        <p:txBody>
          <a:bodyPr/>
          <a:lstStyle/>
          <a:p>
            <a:r>
              <a:rPr lang="en-US" altLang="ko-KR" dirty="0"/>
              <a:t>Various real-world data are irregular tensors</a:t>
            </a:r>
            <a:endParaRPr lang="ko-KR" altLang="en-US" dirty="0"/>
          </a:p>
        </p:txBody>
      </p:sp>
      <p:sp>
        <p:nvSpPr>
          <p:cNvPr id="4" name="슬라이드 번호 개체 틀 3">
            <a:extLst>
              <a:ext uri="{FF2B5EF4-FFF2-40B4-BE49-F238E27FC236}">
                <a16:creationId xmlns:a16="http://schemas.microsoft.com/office/drawing/2014/main" id="{36ACC252-81B5-4526-9D22-D176C0026436}"/>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4</a:t>
            </a:fld>
            <a:endParaRPr lang="ko-KR" altLang="en-US"/>
          </a:p>
        </p:txBody>
      </p:sp>
      <p:grpSp>
        <p:nvGrpSpPr>
          <p:cNvPr id="8" name="그룹 7">
            <a:extLst>
              <a:ext uri="{FF2B5EF4-FFF2-40B4-BE49-F238E27FC236}">
                <a16:creationId xmlns:a16="http://schemas.microsoft.com/office/drawing/2014/main" id="{34D2FF96-D6B7-45B9-B34F-D86C2B4DB237}"/>
              </a:ext>
            </a:extLst>
          </p:cNvPr>
          <p:cNvGrpSpPr/>
          <p:nvPr/>
        </p:nvGrpSpPr>
        <p:grpSpPr>
          <a:xfrm>
            <a:off x="6096000" y="892836"/>
            <a:ext cx="5613968" cy="4477535"/>
            <a:chOff x="6643934" y="1088778"/>
            <a:chExt cx="5613968" cy="4477535"/>
          </a:xfrm>
        </p:grpSpPr>
        <p:cxnSp>
          <p:nvCxnSpPr>
            <p:cNvPr id="206" name="직선 화살표 연결선 205">
              <a:extLst>
                <a:ext uri="{FF2B5EF4-FFF2-40B4-BE49-F238E27FC236}">
                  <a16:creationId xmlns:a16="http://schemas.microsoft.com/office/drawing/2014/main" id="{8F242646-B032-4DB8-ADB9-C420FC07FAEB}"/>
                </a:ext>
              </a:extLst>
            </p:cNvPr>
            <p:cNvCxnSpPr>
              <a:cxnSpLocks/>
            </p:cNvCxnSpPr>
            <p:nvPr/>
          </p:nvCxnSpPr>
          <p:spPr>
            <a:xfrm>
              <a:off x="8706283" y="2936125"/>
              <a:ext cx="15579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8D080207-85A3-4362-82CE-DDA86271FF48}"/>
                </a:ext>
              </a:extLst>
            </p:cNvPr>
            <p:cNvSpPr txBox="1"/>
            <p:nvPr/>
          </p:nvSpPr>
          <p:spPr>
            <a:xfrm>
              <a:off x="8759583" y="2379569"/>
              <a:ext cx="1883391"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Diagnosis</a:t>
              </a:r>
              <a:endParaRPr lang="ko-KR" altLang="en-US" b="1" dirty="0">
                <a:latin typeface="Calibri" panose="020F0502020204030204" pitchFamily="34" charset="0"/>
                <a:cs typeface="Calibri" panose="020F0502020204030204" pitchFamily="34" charset="0"/>
              </a:endParaRPr>
            </a:p>
          </p:txBody>
        </p:sp>
        <p:cxnSp>
          <p:nvCxnSpPr>
            <p:cNvPr id="210" name="직선 화살표 연결선 209">
              <a:extLst>
                <a:ext uri="{FF2B5EF4-FFF2-40B4-BE49-F238E27FC236}">
                  <a16:creationId xmlns:a16="http://schemas.microsoft.com/office/drawing/2014/main" id="{8496B772-FD1D-4286-91BA-3DCB7A6A83B1}"/>
                </a:ext>
              </a:extLst>
            </p:cNvPr>
            <p:cNvCxnSpPr>
              <a:cxnSpLocks/>
            </p:cNvCxnSpPr>
            <p:nvPr/>
          </p:nvCxnSpPr>
          <p:spPr>
            <a:xfrm flipH="1">
              <a:off x="7657747" y="3803766"/>
              <a:ext cx="1" cy="12622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6A551B07-8D33-46C8-9045-C872D4585043}"/>
                </a:ext>
              </a:extLst>
            </p:cNvPr>
            <p:cNvSpPr txBox="1"/>
            <p:nvPr/>
          </p:nvSpPr>
          <p:spPr>
            <a:xfrm>
              <a:off x="6643934" y="3920499"/>
              <a:ext cx="1062442"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Visit</a:t>
              </a:r>
              <a:endParaRPr lang="ko-KR" altLang="en-US" b="1" dirty="0">
                <a:latin typeface="Calibri" panose="020F0502020204030204" pitchFamily="34" charset="0"/>
                <a:cs typeface="Calibri" panose="020F0502020204030204" pitchFamily="34" charset="0"/>
              </a:endParaRPr>
            </a:p>
          </p:txBody>
        </p:sp>
        <p:grpSp>
          <p:nvGrpSpPr>
            <p:cNvPr id="529" name="그룹 528">
              <a:extLst>
                <a:ext uri="{FF2B5EF4-FFF2-40B4-BE49-F238E27FC236}">
                  <a16:creationId xmlns:a16="http://schemas.microsoft.com/office/drawing/2014/main" id="{A5BA2742-8875-4E08-80FF-19C81718D6B2}"/>
                </a:ext>
              </a:extLst>
            </p:cNvPr>
            <p:cNvGrpSpPr/>
            <p:nvPr/>
          </p:nvGrpSpPr>
          <p:grpSpPr>
            <a:xfrm>
              <a:off x="7944601" y="3152186"/>
              <a:ext cx="2409665" cy="2414127"/>
              <a:chOff x="747231" y="3626620"/>
              <a:chExt cx="2409665" cy="2414127"/>
            </a:xfrm>
          </p:grpSpPr>
          <p:grpSp>
            <p:nvGrpSpPr>
              <p:cNvPr id="418" name="그룹 417">
                <a:extLst>
                  <a:ext uri="{FF2B5EF4-FFF2-40B4-BE49-F238E27FC236}">
                    <a16:creationId xmlns:a16="http://schemas.microsoft.com/office/drawing/2014/main" id="{43167CCD-54E2-47DC-947F-26F76DBC1416}"/>
                  </a:ext>
                </a:extLst>
              </p:cNvPr>
              <p:cNvGrpSpPr/>
              <p:nvPr/>
            </p:nvGrpSpPr>
            <p:grpSpPr>
              <a:xfrm>
                <a:off x="1448255" y="3626620"/>
                <a:ext cx="1708641" cy="1293876"/>
                <a:chOff x="3333712" y="3597014"/>
                <a:chExt cx="1708641" cy="1293876"/>
              </a:xfrm>
              <a:solidFill>
                <a:srgbClr val="92D050"/>
              </a:solidFill>
            </p:grpSpPr>
            <p:grpSp>
              <p:nvGrpSpPr>
                <p:cNvPr id="419" name="그룹 418">
                  <a:extLst>
                    <a:ext uri="{FF2B5EF4-FFF2-40B4-BE49-F238E27FC236}">
                      <a16:creationId xmlns:a16="http://schemas.microsoft.com/office/drawing/2014/main" id="{399AD43B-17A2-46B9-998C-9844DF4776D0}"/>
                    </a:ext>
                  </a:extLst>
                </p:cNvPr>
                <p:cNvGrpSpPr/>
                <p:nvPr/>
              </p:nvGrpSpPr>
              <p:grpSpPr>
                <a:xfrm>
                  <a:off x="3333712" y="3597014"/>
                  <a:ext cx="1708641" cy="432000"/>
                  <a:chOff x="1054091" y="4043812"/>
                  <a:chExt cx="1708641" cy="432000"/>
                </a:xfrm>
                <a:grpFill/>
              </p:grpSpPr>
              <p:sp>
                <p:nvSpPr>
                  <p:cNvPr id="445" name="직사각형 444">
                    <a:extLst>
                      <a:ext uri="{FF2B5EF4-FFF2-40B4-BE49-F238E27FC236}">
                        <a16:creationId xmlns:a16="http://schemas.microsoft.com/office/drawing/2014/main" id="{BED81A4A-8A2C-4960-A6D4-4BB6E2413724}"/>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6" name="직사각형 445">
                    <a:extLst>
                      <a:ext uri="{FF2B5EF4-FFF2-40B4-BE49-F238E27FC236}">
                        <a16:creationId xmlns:a16="http://schemas.microsoft.com/office/drawing/2014/main" id="{7F7289F3-1B8A-4785-9236-80D01B8CD940}"/>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7" name="직사각형 446">
                    <a:extLst>
                      <a:ext uri="{FF2B5EF4-FFF2-40B4-BE49-F238E27FC236}">
                        <a16:creationId xmlns:a16="http://schemas.microsoft.com/office/drawing/2014/main" id="{C7BD1294-3ADB-4BF3-8A45-50ED6E928905}"/>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8" name="직사각형 447">
                    <a:extLst>
                      <a:ext uri="{FF2B5EF4-FFF2-40B4-BE49-F238E27FC236}">
                        <a16:creationId xmlns:a16="http://schemas.microsoft.com/office/drawing/2014/main" id="{56F50F6B-541F-4872-B41A-C2D974A631C1}"/>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0" name="그룹 419">
                  <a:extLst>
                    <a:ext uri="{FF2B5EF4-FFF2-40B4-BE49-F238E27FC236}">
                      <a16:creationId xmlns:a16="http://schemas.microsoft.com/office/drawing/2014/main" id="{9F040275-846C-4AF6-A9AB-13287E0EA795}"/>
                    </a:ext>
                  </a:extLst>
                </p:cNvPr>
                <p:cNvGrpSpPr/>
                <p:nvPr/>
              </p:nvGrpSpPr>
              <p:grpSpPr>
                <a:xfrm>
                  <a:off x="3333712" y="4026163"/>
                  <a:ext cx="1708641" cy="432000"/>
                  <a:chOff x="1054091" y="4043812"/>
                  <a:chExt cx="1708641" cy="432000"/>
                </a:xfrm>
                <a:grpFill/>
              </p:grpSpPr>
              <p:sp>
                <p:nvSpPr>
                  <p:cNvPr id="441" name="직사각형 440">
                    <a:extLst>
                      <a:ext uri="{FF2B5EF4-FFF2-40B4-BE49-F238E27FC236}">
                        <a16:creationId xmlns:a16="http://schemas.microsoft.com/office/drawing/2014/main" id="{60D11168-EEAF-4832-A917-8241DDE12943}"/>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2" name="직사각형 441">
                    <a:extLst>
                      <a:ext uri="{FF2B5EF4-FFF2-40B4-BE49-F238E27FC236}">
                        <a16:creationId xmlns:a16="http://schemas.microsoft.com/office/drawing/2014/main" id="{598D6611-1864-4878-AB6F-6E48A04444BB}"/>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3" name="직사각형 442">
                    <a:extLst>
                      <a:ext uri="{FF2B5EF4-FFF2-40B4-BE49-F238E27FC236}">
                        <a16:creationId xmlns:a16="http://schemas.microsoft.com/office/drawing/2014/main" id="{CB45FF58-AD6C-4DD8-B180-1D6C2CD2EF30}"/>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4" name="직사각형 443">
                    <a:extLst>
                      <a:ext uri="{FF2B5EF4-FFF2-40B4-BE49-F238E27FC236}">
                        <a16:creationId xmlns:a16="http://schemas.microsoft.com/office/drawing/2014/main" id="{30A8E45A-1C9B-4868-B803-118EB7469EC7}"/>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1" name="그룹 420">
                  <a:extLst>
                    <a:ext uri="{FF2B5EF4-FFF2-40B4-BE49-F238E27FC236}">
                      <a16:creationId xmlns:a16="http://schemas.microsoft.com/office/drawing/2014/main" id="{06A658D2-201F-4B64-BFC6-11B08592574C}"/>
                    </a:ext>
                  </a:extLst>
                </p:cNvPr>
                <p:cNvGrpSpPr/>
                <p:nvPr/>
              </p:nvGrpSpPr>
              <p:grpSpPr>
                <a:xfrm>
                  <a:off x="3333712" y="4458890"/>
                  <a:ext cx="1296000" cy="432000"/>
                  <a:chOff x="1054091" y="4043812"/>
                  <a:chExt cx="1296000" cy="432000"/>
                </a:xfrm>
                <a:grpFill/>
              </p:grpSpPr>
              <p:sp>
                <p:nvSpPr>
                  <p:cNvPr id="437" name="직사각형 436">
                    <a:extLst>
                      <a:ext uri="{FF2B5EF4-FFF2-40B4-BE49-F238E27FC236}">
                        <a16:creationId xmlns:a16="http://schemas.microsoft.com/office/drawing/2014/main" id="{E862B98C-95DE-4DAF-B8A0-84CE4F737BB8}"/>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8" name="직사각형 437">
                    <a:extLst>
                      <a:ext uri="{FF2B5EF4-FFF2-40B4-BE49-F238E27FC236}">
                        <a16:creationId xmlns:a16="http://schemas.microsoft.com/office/drawing/2014/main" id="{BE75B218-B9BE-43D2-BA64-28AD9DD9EE73}"/>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9" name="직사각형 438">
                    <a:extLst>
                      <a:ext uri="{FF2B5EF4-FFF2-40B4-BE49-F238E27FC236}">
                        <a16:creationId xmlns:a16="http://schemas.microsoft.com/office/drawing/2014/main" id="{1ACB5D6D-25CF-4670-BCAB-30DC4C3EB703}"/>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09" name="그룹 408">
                <a:extLst>
                  <a:ext uri="{FF2B5EF4-FFF2-40B4-BE49-F238E27FC236}">
                    <a16:creationId xmlns:a16="http://schemas.microsoft.com/office/drawing/2014/main" id="{9DCEDF0D-19E2-4D56-A123-546AA80BC6EC}"/>
                  </a:ext>
                </a:extLst>
              </p:cNvPr>
              <p:cNvGrpSpPr/>
              <p:nvPr/>
            </p:nvGrpSpPr>
            <p:grpSpPr>
              <a:xfrm>
                <a:off x="1097743" y="3903116"/>
                <a:ext cx="1708641" cy="2137631"/>
                <a:chOff x="3333712" y="3597014"/>
                <a:chExt cx="1708641" cy="2137631"/>
              </a:xfrm>
            </p:grpSpPr>
            <p:grpSp>
              <p:nvGrpSpPr>
                <p:cNvPr id="345" name="그룹 344">
                  <a:extLst>
                    <a:ext uri="{FF2B5EF4-FFF2-40B4-BE49-F238E27FC236}">
                      <a16:creationId xmlns:a16="http://schemas.microsoft.com/office/drawing/2014/main" id="{2CB54270-7FAE-4DAD-A12B-11168C98C844}"/>
                    </a:ext>
                  </a:extLst>
                </p:cNvPr>
                <p:cNvGrpSpPr/>
                <p:nvPr/>
              </p:nvGrpSpPr>
              <p:grpSpPr>
                <a:xfrm>
                  <a:off x="3333712" y="3597014"/>
                  <a:ext cx="1708641" cy="432000"/>
                  <a:chOff x="1054091" y="4043812"/>
                  <a:chExt cx="1708641" cy="432000"/>
                </a:xfrm>
              </p:grpSpPr>
              <p:sp>
                <p:nvSpPr>
                  <p:cNvPr id="361" name="직사각형 360">
                    <a:extLst>
                      <a:ext uri="{FF2B5EF4-FFF2-40B4-BE49-F238E27FC236}">
                        <a16:creationId xmlns:a16="http://schemas.microsoft.com/office/drawing/2014/main" id="{B6B915E0-130B-476A-9767-37525EC42903}"/>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2" name="직사각형 361">
                    <a:extLst>
                      <a:ext uri="{FF2B5EF4-FFF2-40B4-BE49-F238E27FC236}">
                        <a16:creationId xmlns:a16="http://schemas.microsoft.com/office/drawing/2014/main" id="{0A2D8384-C5E6-4FC9-B6F1-491540FD171E}"/>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3" name="직사각형 362">
                    <a:extLst>
                      <a:ext uri="{FF2B5EF4-FFF2-40B4-BE49-F238E27FC236}">
                        <a16:creationId xmlns:a16="http://schemas.microsoft.com/office/drawing/2014/main" id="{AF1FF9A4-B419-4639-B0D2-79E16728B514}"/>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4" name="직사각형 363">
                    <a:extLst>
                      <a:ext uri="{FF2B5EF4-FFF2-40B4-BE49-F238E27FC236}">
                        <a16:creationId xmlns:a16="http://schemas.microsoft.com/office/drawing/2014/main" id="{B01C4F0C-8896-4AD3-8583-E555BE133B11}"/>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6" name="그룹 345">
                  <a:extLst>
                    <a:ext uri="{FF2B5EF4-FFF2-40B4-BE49-F238E27FC236}">
                      <a16:creationId xmlns:a16="http://schemas.microsoft.com/office/drawing/2014/main" id="{21D4F236-1FB3-4800-9C0E-56976E90A7BD}"/>
                    </a:ext>
                  </a:extLst>
                </p:cNvPr>
                <p:cNvGrpSpPr/>
                <p:nvPr/>
              </p:nvGrpSpPr>
              <p:grpSpPr>
                <a:xfrm>
                  <a:off x="3333712" y="4026163"/>
                  <a:ext cx="1708641" cy="432000"/>
                  <a:chOff x="1054091" y="4043812"/>
                  <a:chExt cx="1708641" cy="432000"/>
                </a:xfrm>
              </p:grpSpPr>
              <p:sp>
                <p:nvSpPr>
                  <p:cNvPr id="357" name="직사각형 356">
                    <a:extLst>
                      <a:ext uri="{FF2B5EF4-FFF2-40B4-BE49-F238E27FC236}">
                        <a16:creationId xmlns:a16="http://schemas.microsoft.com/office/drawing/2014/main" id="{E7BF56AD-73E4-4C6E-8D21-089EF616FD54}"/>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8" name="직사각형 357">
                    <a:extLst>
                      <a:ext uri="{FF2B5EF4-FFF2-40B4-BE49-F238E27FC236}">
                        <a16:creationId xmlns:a16="http://schemas.microsoft.com/office/drawing/2014/main" id="{072A54AF-8D77-498C-9FA9-08492D5568F1}"/>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9" name="직사각형 358">
                    <a:extLst>
                      <a:ext uri="{FF2B5EF4-FFF2-40B4-BE49-F238E27FC236}">
                        <a16:creationId xmlns:a16="http://schemas.microsoft.com/office/drawing/2014/main" id="{C436C1F8-802C-437E-A210-DEB7771A18FC}"/>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0" name="직사각형 359">
                    <a:extLst>
                      <a:ext uri="{FF2B5EF4-FFF2-40B4-BE49-F238E27FC236}">
                        <a16:creationId xmlns:a16="http://schemas.microsoft.com/office/drawing/2014/main" id="{8274281C-C1A0-4D06-B207-DC680259FBB3}"/>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7" name="그룹 346">
                  <a:extLst>
                    <a:ext uri="{FF2B5EF4-FFF2-40B4-BE49-F238E27FC236}">
                      <a16:creationId xmlns:a16="http://schemas.microsoft.com/office/drawing/2014/main" id="{0A0A7A45-3BB2-49AA-B7D6-F46A3FA93EA6}"/>
                    </a:ext>
                  </a:extLst>
                </p:cNvPr>
                <p:cNvGrpSpPr/>
                <p:nvPr/>
              </p:nvGrpSpPr>
              <p:grpSpPr>
                <a:xfrm>
                  <a:off x="3333712" y="4458890"/>
                  <a:ext cx="1708641" cy="432000"/>
                  <a:chOff x="1054091" y="4043812"/>
                  <a:chExt cx="1708641" cy="432000"/>
                </a:xfrm>
              </p:grpSpPr>
              <p:sp>
                <p:nvSpPr>
                  <p:cNvPr id="353" name="직사각형 352">
                    <a:extLst>
                      <a:ext uri="{FF2B5EF4-FFF2-40B4-BE49-F238E27FC236}">
                        <a16:creationId xmlns:a16="http://schemas.microsoft.com/office/drawing/2014/main" id="{29C77701-EBC8-48D8-8166-6E8B52538F53}"/>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4" name="직사각형 353">
                    <a:extLst>
                      <a:ext uri="{FF2B5EF4-FFF2-40B4-BE49-F238E27FC236}">
                        <a16:creationId xmlns:a16="http://schemas.microsoft.com/office/drawing/2014/main" id="{453A8AE6-40B4-4827-AC94-6C1925E66329}"/>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5" name="직사각형 354">
                    <a:extLst>
                      <a:ext uri="{FF2B5EF4-FFF2-40B4-BE49-F238E27FC236}">
                        <a16:creationId xmlns:a16="http://schemas.microsoft.com/office/drawing/2014/main" id="{9DD1C8DC-DA15-4128-967B-DD6D71B9C47A}"/>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6" name="직사각형 355">
                    <a:extLst>
                      <a:ext uri="{FF2B5EF4-FFF2-40B4-BE49-F238E27FC236}">
                        <a16:creationId xmlns:a16="http://schemas.microsoft.com/office/drawing/2014/main" id="{CD467ADE-0B10-4616-87CE-41AAA9D63F2F}"/>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8" name="그룹 347">
                  <a:extLst>
                    <a:ext uri="{FF2B5EF4-FFF2-40B4-BE49-F238E27FC236}">
                      <a16:creationId xmlns:a16="http://schemas.microsoft.com/office/drawing/2014/main" id="{B10B6A40-0907-4407-95FE-C2A467ACB250}"/>
                    </a:ext>
                  </a:extLst>
                </p:cNvPr>
                <p:cNvGrpSpPr/>
                <p:nvPr/>
              </p:nvGrpSpPr>
              <p:grpSpPr>
                <a:xfrm>
                  <a:off x="3333712" y="4890890"/>
                  <a:ext cx="1708641" cy="432000"/>
                  <a:chOff x="1057411" y="4047390"/>
                  <a:chExt cx="1708641" cy="432000"/>
                </a:xfrm>
              </p:grpSpPr>
              <p:sp>
                <p:nvSpPr>
                  <p:cNvPr id="349" name="직사각형 348">
                    <a:extLst>
                      <a:ext uri="{FF2B5EF4-FFF2-40B4-BE49-F238E27FC236}">
                        <a16:creationId xmlns:a16="http://schemas.microsoft.com/office/drawing/2014/main" id="{9AA1F746-0EDB-411E-907B-8A8877B1830D}"/>
                      </a:ext>
                    </a:extLst>
                  </p:cNvPr>
                  <p:cNvSpPr/>
                  <p:nvPr/>
                </p:nvSpPr>
                <p:spPr>
                  <a:xfrm>
                    <a:off x="1057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0" name="직사각형 349">
                    <a:extLst>
                      <a:ext uri="{FF2B5EF4-FFF2-40B4-BE49-F238E27FC236}">
                        <a16:creationId xmlns:a16="http://schemas.microsoft.com/office/drawing/2014/main" id="{1763630F-3A98-43C0-ADE1-B1C9B2A1A750}"/>
                      </a:ext>
                    </a:extLst>
                  </p:cNvPr>
                  <p:cNvSpPr/>
                  <p:nvPr/>
                </p:nvSpPr>
                <p:spPr>
                  <a:xfrm>
                    <a:off x="1489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1" name="직사각형 350">
                    <a:extLst>
                      <a:ext uri="{FF2B5EF4-FFF2-40B4-BE49-F238E27FC236}">
                        <a16:creationId xmlns:a16="http://schemas.microsoft.com/office/drawing/2014/main" id="{1AAE1F81-FE2F-4357-8BB4-435EEA63AE44}"/>
                      </a:ext>
                    </a:extLst>
                  </p:cNvPr>
                  <p:cNvSpPr/>
                  <p:nvPr/>
                </p:nvSpPr>
                <p:spPr>
                  <a:xfrm>
                    <a:off x="1921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2" name="직사각형 351">
                    <a:extLst>
                      <a:ext uri="{FF2B5EF4-FFF2-40B4-BE49-F238E27FC236}">
                        <a16:creationId xmlns:a16="http://schemas.microsoft.com/office/drawing/2014/main" id="{4999445A-C7D1-4E97-A47F-7037664AB276}"/>
                      </a:ext>
                    </a:extLst>
                  </p:cNvPr>
                  <p:cNvSpPr/>
                  <p:nvPr/>
                </p:nvSpPr>
                <p:spPr>
                  <a:xfrm>
                    <a:off x="2334052"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7" name="그룹 376">
                  <a:extLst>
                    <a:ext uri="{FF2B5EF4-FFF2-40B4-BE49-F238E27FC236}">
                      <a16:creationId xmlns:a16="http://schemas.microsoft.com/office/drawing/2014/main" id="{01D3B0BE-8B4A-43CE-89C1-D8FADAF3DFA7}"/>
                    </a:ext>
                  </a:extLst>
                </p:cNvPr>
                <p:cNvGrpSpPr/>
                <p:nvPr/>
              </p:nvGrpSpPr>
              <p:grpSpPr>
                <a:xfrm>
                  <a:off x="3333712" y="5302645"/>
                  <a:ext cx="1708641" cy="432000"/>
                  <a:chOff x="3333712" y="5302645"/>
                  <a:chExt cx="1708641" cy="432000"/>
                </a:xfrm>
              </p:grpSpPr>
              <p:sp>
                <p:nvSpPr>
                  <p:cNvPr id="369" name="직사각형 368">
                    <a:extLst>
                      <a:ext uri="{FF2B5EF4-FFF2-40B4-BE49-F238E27FC236}">
                        <a16:creationId xmlns:a16="http://schemas.microsoft.com/office/drawing/2014/main" id="{FE8EE153-F609-42E2-A6F0-6973B66849B7}"/>
                      </a:ext>
                    </a:extLst>
                  </p:cNvPr>
                  <p:cNvSpPr/>
                  <p:nvPr/>
                </p:nvSpPr>
                <p:spPr>
                  <a:xfrm>
                    <a:off x="3333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0" name="직사각형 369">
                    <a:extLst>
                      <a:ext uri="{FF2B5EF4-FFF2-40B4-BE49-F238E27FC236}">
                        <a16:creationId xmlns:a16="http://schemas.microsoft.com/office/drawing/2014/main" id="{AA36754A-BD60-4F76-A08A-DF2CC5FC384B}"/>
                      </a:ext>
                    </a:extLst>
                  </p:cNvPr>
                  <p:cNvSpPr/>
                  <p:nvPr/>
                </p:nvSpPr>
                <p:spPr>
                  <a:xfrm>
                    <a:off x="3765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1" name="직사각형 370">
                    <a:extLst>
                      <a:ext uri="{FF2B5EF4-FFF2-40B4-BE49-F238E27FC236}">
                        <a16:creationId xmlns:a16="http://schemas.microsoft.com/office/drawing/2014/main" id="{2C78D6D6-1D91-4BE6-90F2-9177F7762686}"/>
                      </a:ext>
                    </a:extLst>
                  </p:cNvPr>
                  <p:cNvSpPr/>
                  <p:nvPr/>
                </p:nvSpPr>
                <p:spPr>
                  <a:xfrm>
                    <a:off x="4197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2" name="직사각형 371">
                    <a:extLst>
                      <a:ext uri="{FF2B5EF4-FFF2-40B4-BE49-F238E27FC236}">
                        <a16:creationId xmlns:a16="http://schemas.microsoft.com/office/drawing/2014/main" id="{7D44D9C6-DE8D-4038-BB72-044F88501963}"/>
                      </a:ext>
                    </a:extLst>
                  </p:cNvPr>
                  <p:cNvSpPr/>
                  <p:nvPr/>
                </p:nvSpPr>
                <p:spPr>
                  <a:xfrm>
                    <a:off x="4610353"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286" name="그룹 285">
                <a:extLst>
                  <a:ext uri="{FF2B5EF4-FFF2-40B4-BE49-F238E27FC236}">
                    <a16:creationId xmlns:a16="http://schemas.microsoft.com/office/drawing/2014/main" id="{8350B701-5103-47F4-A7C5-AC03AC3AE3E4}"/>
                  </a:ext>
                </a:extLst>
              </p:cNvPr>
              <p:cNvGrpSpPr/>
              <p:nvPr/>
            </p:nvGrpSpPr>
            <p:grpSpPr>
              <a:xfrm>
                <a:off x="747231" y="4207834"/>
                <a:ext cx="1708641" cy="1293876"/>
                <a:chOff x="1192395" y="4041220"/>
                <a:chExt cx="1708641" cy="1293876"/>
              </a:xfrm>
            </p:grpSpPr>
            <p:grpSp>
              <p:nvGrpSpPr>
                <p:cNvPr id="270" name="그룹 269">
                  <a:extLst>
                    <a:ext uri="{FF2B5EF4-FFF2-40B4-BE49-F238E27FC236}">
                      <a16:creationId xmlns:a16="http://schemas.microsoft.com/office/drawing/2014/main" id="{DE1AD34C-7170-44FE-BC2F-956E2C3F0A04}"/>
                    </a:ext>
                  </a:extLst>
                </p:cNvPr>
                <p:cNvGrpSpPr/>
                <p:nvPr/>
              </p:nvGrpSpPr>
              <p:grpSpPr>
                <a:xfrm>
                  <a:off x="1192395" y="4041220"/>
                  <a:ext cx="1708641" cy="432000"/>
                  <a:chOff x="1054091" y="4043812"/>
                  <a:chExt cx="1708641" cy="432000"/>
                </a:xfrm>
              </p:grpSpPr>
              <p:sp>
                <p:nvSpPr>
                  <p:cNvPr id="185" name="직사각형 184">
                    <a:extLst>
                      <a:ext uri="{FF2B5EF4-FFF2-40B4-BE49-F238E27FC236}">
                        <a16:creationId xmlns:a16="http://schemas.microsoft.com/office/drawing/2014/main" id="{29376412-0D42-47E3-8AA5-1FACBBE04621}"/>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6" name="직사각형 185">
                    <a:extLst>
                      <a:ext uri="{FF2B5EF4-FFF2-40B4-BE49-F238E27FC236}">
                        <a16:creationId xmlns:a16="http://schemas.microsoft.com/office/drawing/2014/main" id="{E7A0DEDC-D030-456A-84D4-D2F2DDAF910D}"/>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7" name="직사각형 186">
                    <a:extLst>
                      <a:ext uri="{FF2B5EF4-FFF2-40B4-BE49-F238E27FC236}">
                        <a16:creationId xmlns:a16="http://schemas.microsoft.com/office/drawing/2014/main" id="{0DEC4441-B760-400D-9546-5987396331AB}"/>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8" name="직사각형 267">
                    <a:extLst>
                      <a:ext uri="{FF2B5EF4-FFF2-40B4-BE49-F238E27FC236}">
                        <a16:creationId xmlns:a16="http://schemas.microsoft.com/office/drawing/2014/main" id="{3F066416-62E8-46FD-BF4B-574AB9E95307}"/>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71" name="그룹 270">
                  <a:extLst>
                    <a:ext uri="{FF2B5EF4-FFF2-40B4-BE49-F238E27FC236}">
                      <a16:creationId xmlns:a16="http://schemas.microsoft.com/office/drawing/2014/main" id="{DF9BA92D-6465-4DD7-81E6-32F9FFFEA192}"/>
                    </a:ext>
                  </a:extLst>
                </p:cNvPr>
                <p:cNvGrpSpPr/>
                <p:nvPr/>
              </p:nvGrpSpPr>
              <p:grpSpPr>
                <a:xfrm>
                  <a:off x="1192395" y="4470369"/>
                  <a:ext cx="1708641" cy="432000"/>
                  <a:chOff x="1054091" y="4043812"/>
                  <a:chExt cx="1708641" cy="432000"/>
                </a:xfrm>
              </p:grpSpPr>
              <p:sp>
                <p:nvSpPr>
                  <p:cNvPr id="272" name="직사각형 271">
                    <a:extLst>
                      <a:ext uri="{FF2B5EF4-FFF2-40B4-BE49-F238E27FC236}">
                        <a16:creationId xmlns:a16="http://schemas.microsoft.com/office/drawing/2014/main" id="{0F99301D-9AD4-42C2-864C-8BEC9D54EB8A}"/>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3" name="직사각형 272">
                    <a:extLst>
                      <a:ext uri="{FF2B5EF4-FFF2-40B4-BE49-F238E27FC236}">
                        <a16:creationId xmlns:a16="http://schemas.microsoft.com/office/drawing/2014/main" id="{9BDF5BC7-E1DA-40AB-A9E9-2AD354560731}"/>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4" name="직사각형 273">
                    <a:extLst>
                      <a:ext uri="{FF2B5EF4-FFF2-40B4-BE49-F238E27FC236}">
                        <a16:creationId xmlns:a16="http://schemas.microsoft.com/office/drawing/2014/main" id="{771B3D8D-27A7-412A-9D69-40BD66C497BA}"/>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5" name="직사각형 274">
                    <a:extLst>
                      <a:ext uri="{FF2B5EF4-FFF2-40B4-BE49-F238E27FC236}">
                        <a16:creationId xmlns:a16="http://schemas.microsoft.com/office/drawing/2014/main" id="{0CE80EA4-12A6-45D0-82A8-D6BD203059F6}"/>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76" name="그룹 275">
                  <a:extLst>
                    <a:ext uri="{FF2B5EF4-FFF2-40B4-BE49-F238E27FC236}">
                      <a16:creationId xmlns:a16="http://schemas.microsoft.com/office/drawing/2014/main" id="{ECE4FBF9-FE79-4AF2-8F7D-40D45317BCBF}"/>
                    </a:ext>
                  </a:extLst>
                </p:cNvPr>
                <p:cNvGrpSpPr/>
                <p:nvPr/>
              </p:nvGrpSpPr>
              <p:grpSpPr>
                <a:xfrm>
                  <a:off x="1192395" y="4903096"/>
                  <a:ext cx="1708641" cy="432000"/>
                  <a:chOff x="1054091" y="4043812"/>
                  <a:chExt cx="1708641" cy="432000"/>
                </a:xfrm>
              </p:grpSpPr>
              <p:sp>
                <p:nvSpPr>
                  <p:cNvPr id="277" name="직사각형 276">
                    <a:extLst>
                      <a:ext uri="{FF2B5EF4-FFF2-40B4-BE49-F238E27FC236}">
                        <a16:creationId xmlns:a16="http://schemas.microsoft.com/office/drawing/2014/main" id="{26BAEAC5-E785-440A-8A1D-922821D3C183}"/>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8" name="직사각형 277">
                    <a:extLst>
                      <a:ext uri="{FF2B5EF4-FFF2-40B4-BE49-F238E27FC236}">
                        <a16:creationId xmlns:a16="http://schemas.microsoft.com/office/drawing/2014/main" id="{90831542-0EBB-45F9-B287-B7FC5AAD0880}"/>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9" name="직사각형 278">
                    <a:extLst>
                      <a:ext uri="{FF2B5EF4-FFF2-40B4-BE49-F238E27FC236}">
                        <a16:creationId xmlns:a16="http://schemas.microsoft.com/office/drawing/2014/main" id="{B9C6D260-163A-4E6B-9E9C-53EBCBBF3CA7}"/>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0" name="직사각형 279">
                    <a:extLst>
                      <a:ext uri="{FF2B5EF4-FFF2-40B4-BE49-F238E27FC236}">
                        <a16:creationId xmlns:a16="http://schemas.microsoft.com/office/drawing/2014/main" id="{2E4FAA49-27B1-4DF1-8261-627F1E69149E}"/>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sp>
          <p:nvSpPr>
            <p:cNvPr id="528" name="직사각형 527">
              <a:extLst>
                <a:ext uri="{FF2B5EF4-FFF2-40B4-BE49-F238E27FC236}">
                  <a16:creationId xmlns:a16="http://schemas.microsoft.com/office/drawing/2014/main" id="{0E4A3683-0B2C-46C4-9AFF-16A9AAD4D4FA}"/>
                </a:ext>
              </a:extLst>
            </p:cNvPr>
            <p:cNvSpPr/>
            <p:nvPr/>
          </p:nvSpPr>
          <p:spPr>
            <a:xfrm>
              <a:off x="10451646" y="3699926"/>
              <a:ext cx="1806256" cy="923330"/>
            </a:xfrm>
            <a:prstGeom prst="rect">
              <a:avLst/>
            </a:prstGeom>
          </p:spPr>
          <p:txBody>
            <a:bodyPr wrap="square">
              <a:spAutoFit/>
            </a:bodyPr>
            <a:lstStyle/>
            <a:p>
              <a:pPr algn="ctr"/>
              <a:r>
                <a:rPr lang="en-US" altLang="ko-KR" b="1" dirty="0"/>
                <a:t>Electronic health record (EHR)</a:t>
              </a:r>
              <a:endParaRPr lang="ko-KR" altLang="en-US" dirty="0"/>
            </a:p>
          </p:txBody>
        </p:sp>
        <p:pic>
          <p:nvPicPr>
            <p:cNvPr id="548" name="그림 547">
              <a:extLst>
                <a:ext uri="{FF2B5EF4-FFF2-40B4-BE49-F238E27FC236}">
                  <a16:creationId xmlns:a16="http://schemas.microsoft.com/office/drawing/2014/main" id="{88F5D516-2564-4FE6-803B-EE01AF433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171" y="4347217"/>
              <a:ext cx="589350" cy="589350"/>
            </a:xfrm>
            <a:prstGeom prst="rect">
              <a:avLst/>
            </a:prstGeom>
          </p:spPr>
        </p:pic>
        <p:pic>
          <p:nvPicPr>
            <p:cNvPr id="550" name="그림 549">
              <a:extLst>
                <a:ext uri="{FF2B5EF4-FFF2-40B4-BE49-F238E27FC236}">
                  <a16:creationId xmlns:a16="http://schemas.microsoft.com/office/drawing/2014/main" id="{836E9C3E-DF10-442E-94DE-DA666F595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749" y="2258301"/>
              <a:ext cx="552506" cy="552506"/>
            </a:xfrm>
            <a:prstGeom prst="rect">
              <a:avLst/>
            </a:prstGeom>
          </p:spPr>
        </p:pic>
        <p:grpSp>
          <p:nvGrpSpPr>
            <p:cNvPr id="556" name="그룹 555">
              <a:extLst>
                <a:ext uri="{FF2B5EF4-FFF2-40B4-BE49-F238E27FC236}">
                  <a16:creationId xmlns:a16="http://schemas.microsoft.com/office/drawing/2014/main" id="{64C64B1B-AD64-4C0A-A415-4AD21F19E8BC}"/>
                </a:ext>
              </a:extLst>
            </p:cNvPr>
            <p:cNvGrpSpPr/>
            <p:nvPr/>
          </p:nvGrpSpPr>
          <p:grpSpPr>
            <a:xfrm>
              <a:off x="7036371" y="1088778"/>
              <a:ext cx="1767385" cy="1046323"/>
              <a:chOff x="886878" y="1187988"/>
              <a:chExt cx="1767385" cy="1046323"/>
            </a:xfrm>
          </p:grpSpPr>
          <p:sp>
            <p:nvSpPr>
              <p:cNvPr id="202" name="직사각형 201">
                <a:extLst>
                  <a:ext uri="{FF2B5EF4-FFF2-40B4-BE49-F238E27FC236}">
                    <a16:creationId xmlns:a16="http://schemas.microsoft.com/office/drawing/2014/main" id="{538077EA-2976-4F81-BC36-F0DD1FA2B3F9}"/>
                  </a:ext>
                </a:extLst>
              </p:cNvPr>
              <p:cNvSpPr/>
              <p:nvPr/>
            </p:nvSpPr>
            <p:spPr>
              <a:xfrm>
                <a:off x="1446571" y="1586311"/>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1" name="TextBox 200">
                <a:extLst>
                  <a:ext uri="{FF2B5EF4-FFF2-40B4-BE49-F238E27FC236}">
                    <a16:creationId xmlns:a16="http://schemas.microsoft.com/office/drawing/2014/main" id="{B57DDFF2-58DF-497D-924C-99D53FCB75EE}"/>
                  </a:ext>
                </a:extLst>
              </p:cNvPr>
              <p:cNvSpPr txBox="1"/>
              <p:nvPr/>
            </p:nvSpPr>
            <p:spPr>
              <a:xfrm>
                <a:off x="886878" y="1187988"/>
                <a:ext cx="1767385" cy="369332"/>
              </a:xfrm>
              <a:prstGeom prst="rect">
                <a:avLst/>
              </a:prstGeom>
              <a:noFill/>
            </p:spPr>
            <p:txBody>
              <a:bodyPr wrap="square" rtlCol="0">
                <a:spAutoFit/>
              </a:bodyPr>
              <a:lstStyle/>
              <a:p>
                <a:pPr algn="ctr"/>
                <a:r>
                  <a:rPr lang="en-US" altLang="ko-KR" b="1" dirty="0">
                    <a:solidFill>
                      <a:srgbClr val="4472C4"/>
                    </a:solidFill>
                    <a:latin typeface="Calibri" panose="020F0502020204030204" pitchFamily="34" charset="0"/>
                    <a:cs typeface="Calibri" panose="020F0502020204030204" pitchFamily="34" charset="0"/>
                  </a:rPr>
                  <a:t>Patient A</a:t>
                </a:r>
                <a:endParaRPr lang="ko-KR" altLang="en-US" b="1" dirty="0">
                  <a:solidFill>
                    <a:srgbClr val="4472C4"/>
                  </a:solidFill>
                  <a:latin typeface="Calibri" panose="020F0502020204030204" pitchFamily="34" charset="0"/>
                  <a:cs typeface="Calibri" panose="020F0502020204030204" pitchFamily="34" charset="0"/>
                </a:endParaRPr>
              </a:p>
            </p:txBody>
          </p:sp>
          <p:pic>
            <p:nvPicPr>
              <p:cNvPr id="552" name="그림 551">
                <a:extLst>
                  <a:ext uri="{FF2B5EF4-FFF2-40B4-BE49-F238E27FC236}">
                    <a16:creationId xmlns:a16="http://schemas.microsoft.com/office/drawing/2014/main" id="{0E770995-1422-451F-AB3A-1E2A2D2D24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455" y="1625388"/>
                <a:ext cx="600229" cy="600229"/>
              </a:xfrm>
              <a:prstGeom prst="rect">
                <a:avLst/>
              </a:prstGeom>
            </p:spPr>
          </p:pic>
        </p:grpSp>
        <p:grpSp>
          <p:nvGrpSpPr>
            <p:cNvPr id="557" name="그룹 556">
              <a:extLst>
                <a:ext uri="{FF2B5EF4-FFF2-40B4-BE49-F238E27FC236}">
                  <a16:creationId xmlns:a16="http://schemas.microsoft.com/office/drawing/2014/main" id="{33D94727-CB50-4E17-974B-96C0FCE4CF6C}"/>
                </a:ext>
              </a:extLst>
            </p:cNvPr>
            <p:cNvGrpSpPr/>
            <p:nvPr/>
          </p:nvGrpSpPr>
          <p:grpSpPr>
            <a:xfrm>
              <a:off x="8301474" y="1088778"/>
              <a:ext cx="1767385" cy="1046323"/>
              <a:chOff x="886878" y="1187988"/>
              <a:chExt cx="1767385" cy="1046323"/>
            </a:xfrm>
          </p:grpSpPr>
          <p:sp>
            <p:nvSpPr>
              <p:cNvPr id="558" name="직사각형 557">
                <a:extLst>
                  <a:ext uri="{FF2B5EF4-FFF2-40B4-BE49-F238E27FC236}">
                    <a16:creationId xmlns:a16="http://schemas.microsoft.com/office/drawing/2014/main" id="{0AB1422D-73D3-40A7-BED0-20480DC763AB}"/>
                  </a:ext>
                </a:extLst>
              </p:cNvPr>
              <p:cNvSpPr/>
              <p:nvPr/>
            </p:nvSpPr>
            <p:spPr>
              <a:xfrm>
                <a:off x="1446571" y="1586311"/>
                <a:ext cx="648000" cy="64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TextBox 558">
                <a:extLst>
                  <a:ext uri="{FF2B5EF4-FFF2-40B4-BE49-F238E27FC236}">
                    <a16:creationId xmlns:a16="http://schemas.microsoft.com/office/drawing/2014/main" id="{36286FC5-FCAA-4935-868E-9B3C9FAD6E4C}"/>
                  </a:ext>
                </a:extLst>
              </p:cNvPr>
              <p:cNvSpPr txBox="1"/>
              <p:nvPr/>
            </p:nvSpPr>
            <p:spPr>
              <a:xfrm>
                <a:off x="886878" y="1187988"/>
                <a:ext cx="1767385" cy="369332"/>
              </a:xfrm>
              <a:prstGeom prst="rect">
                <a:avLst/>
              </a:prstGeom>
              <a:noFill/>
            </p:spPr>
            <p:txBody>
              <a:bodyPr wrap="square" rtlCol="0">
                <a:spAutoFit/>
              </a:bodyPr>
              <a:lstStyle/>
              <a:p>
                <a:pPr algn="ctr"/>
                <a:r>
                  <a:rPr lang="en-US" altLang="ko-KR" b="1" dirty="0">
                    <a:solidFill>
                      <a:srgbClr val="FFC000"/>
                    </a:solidFill>
                    <a:latin typeface="Calibri" panose="020F0502020204030204" pitchFamily="34" charset="0"/>
                    <a:cs typeface="Calibri" panose="020F0502020204030204" pitchFamily="34" charset="0"/>
                  </a:rPr>
                  <a:t>Patient B</a:t>
                </a:r>
                <a:endParaRPr lang="ko-KR" altLang="en-US" b="1" dirty="0">
                  <a:solidFill>
                    <a:srgbClr val="FFC000"/>
                  </a:solidFill>
                  <a:latin typeface="Calibri" panose="020F0502020204030204" pitchFamily="34" charset="0"/>
                  <a:cs typeface="Calibri" panose="020F0502020204030204" pitchFamily="34" charset="0"/>
                </a:endParaRPr>
              </a:p>
            </p:txBody>
          </p:sp>
          <p:pic>
            <p:nvPicPr>
              <p:cNvPr id="560" name="그림 559">
                <a:extLst>
                  <a:ext uri="{FF2B5EF4-FFF2-40B4-BE49-F238E27FC236}">
                    <a16:creationId xmlns:a16="http://schemas.microsoft.com/office/drawing/2014/main" id="{E01C8A0A-6186-469C-A650-46172A2581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455" y="1625388"/>
                <a:ext cx="600229" cy="600229"/>
              </a:xfrm>
              <a:prstGeom prst="rect">
                <a:avLst/>
              </a:prstGeom>
            </p:spPr>
          </p:pic>
        </p:grpSp>
        <p:grpSp>
          <p:nvGrpSpPr>
            <p:cNvPr id="561" name="그룹 560">
              <a:extLst>
                <a:ext uri="{FF2B5EF4-FFF2-40B4-BE49-F238E27FC236}">
                  <a16:creationId xmlns:a16="http://schemas.microsoft.com/office/drawing/2014/main" id="{A0215D17-A394-45B5-BF1E-C10337FFB6DF}"/>
                </a:ext>
              </a:extLst>
            </p:cNvPr>
            <p:cNvGrpSpPr/>
            <p:nvPr/>
          </p:nvGrpSpPr>
          <p:grpSpPr>
            <a:xfrm>
              <a:off x="9566576" y="1088778"/>
              <a:ext cx="1767385" cy="1046323"/>
              <a:chOff x="886878" y="1187988"/>
              <a:chExt cx="1767385" cy="1046323"/>
            </a:xfrm>
          </p:grpSpPr>
          <p:sp>
            <p:nvSpPr>
              <p:cNvPr id="562" name="직사각형 561">
                <a:extLst>
                  <a:ext uri="{FF2B5EF4-FFF2-40B4-BE49-F238E27FC236}">
                    <a16:creationId xmlns:a16="http://schemas.microsoft.com/office/drawing/2014/main" id="{0A471CC0-5A5D-4B9C-88EB-4C5E353C7147}"/>
                  </a:ext>
                </a:extLst>
              </p:cNvPr>
              <p:cNvSpPr/>
              <p:nvPr/>
            </p:nvSpPr>
            <p:spPr>
              <a:xfrm>
                <a:off x="1446571" y="1586311"/>
                <a:ext cx="648000" cy="64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3" name="TextBox 562">
                <a:extLst>
                  <a:ext uri="{FF2B5EF4-FFF2-40B4-BE49-F238E27FC236}">
                    <a16:creationId xmlns:a16="http://schemas.microsoft.com/office/drawing/2014/main" id="{7D2A34FE-9D31-4429-BE1D-F31930A828CC}"/>
                  </a:ext>
                </a:extLst>
              </p:cNvPr>
              <p:cNvSpPr txBox="1"/>
              <p:nvPr/>
            </p:nvSpPr>
            <p:spPr>
              <a:xfrm>
                <a:off x="886878" y="1187988"/>
                <a:ext cx="1767385" cy="369332"/>
              </a:xfrm>
              <a:prstGeom prst="rect">
                <a:avLst/>
              </a:prstGeom>
              <a:noFill/>
            </p:spPr>
            <p:txBody>
              <a:bodyPr wrap="square" rtlCol="0">
                <a:spAutoFit/>
              </a:bodyPr>
              <a:lstStyle/>
              <a:p>
                <a:pPr algn="ctr"/>
                <a:r>
                  <a:rPr lang="en-US" altLang="ko-KR" b="1" dirty="0">
                    <a:solidFill>
                      <a:srgbClr val="92D050"/>
                    </a:solidFill>
                    <a:latin typeface="Calibri" panose="020F0502020204030204" pitchFamily="34" charset="0"/>
                    <a:cs typeface="Calibri" panose="020F0502020204030204" pitchFamily="34" charset="0"/>
                  </a:rPr>
                  <a:t>Patient C</a:t>
                </a:r>
                <a:endParaRPr lang="ko-KR" altLang="en-US" b="1" dirty="0">
                  <a:solidFill>
                    <a:srgbClr val="92D050"/>
                  </a:solidFill>
                  <a:latin typeface="Calibri" panose="020F0502020204030204" pitchFamily="34" charset="0"/>
                  <a:cs typeface="Calibri" panose="020F0502020204030204" pitchFamily="34" charset="0"/>
                </a:endParaRPr>
              </a:p>
            </p:txBody>
          </p:sp>
          <p:pic>
            <p:nvPicPr>
              <p:cNvPr id="564" name="그림 563">
                <a:extLst>
                  <a:ext uri="{FF2B5EF4-FFF2-40B4-BE49-F238E27FC236}">
                    <a16:creationId xmlns:a16="http://schemas.microsoft.com/office/drawing/2014/main" id="{6C5FD898-0E26-4BC2-84E5-CB3D890421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455" y="1625388"/>
                <a:ext cx="600229" cy="600229"/>
              </a:xfrm>
              <a:prstGeom prst="rect">
                <a:avLst/>
              </a:prstGeom>
            </p:spPr>
          </p:pic>
        </p:grpSp>
        <p:cxnSp>
          <p:nvCxnSpPr>
            <p:cNvPr id="180" name="직선 화살표 연결선 179">
              <a:extLst>
                <a:ext uri="{FF2B5EF4-FFF2-40B4-BE49-F238E27FC236}">
                  <a16:creationId xmlns:a16="http://schemas.microsoft.com/office/drawing/2014/main" id="{3C5E5F78-7DFF-4206-A695-83D01E6A086E}"/>
                </a:ext>
              </a:extLst>
            </p:cNvPr>
            <p:cNvCxnSpPr>
              <a:cxnSpLocks/>
            </p:cNvCxnSpPr>
            <p:nvPr/>
          </p:nvCxnSpPr>
          <p:spPr>
            <a:xfrm flipV="1">
              <a:off x="7838626" y="3043161"/>
              <a:ext cx="562462" cy="5006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4B7792B7-231F-4EE9-889F-B8D577AB2D64}"/>
                </a:ext>
              </a:extLst>
            </p:cNvPr>
            <p:cNvSpPr txBox="1"/>
            <p:nvPr/>
          </p:nvSpPr>
          <p:spPr>
            <a:xfrm>
              <a:off x="7095134" y="2981057"/>
              <a:ext cx="1062442"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Patient</a:t>
              </a:r>
              <a:endParaRPr lang="ko-KR" altLang="en-US" b="1" dirty="0">
                <a:latin typeface="Calibri" panose="020F0502020204030204" pitchFamily="34" charset="0"/>
                <a:cs typeface="Calibri" panose="020F0502020204030204" pitchFamily="34" charset="0"/>
              </a:endParaRPr>
            </a:p>
          </p:txBody>
        </p:sp>
      </p:grpSp>
      <p:grpSp>
        <p:nvGrpSpPr>
          <p:cNvPr id="16" name="그룹 15">
            <a:extLst>
              <a:ext uri="{FF2B5EF4-FFF2-40B4-BE49-F238E27FC236}">
                <a16:creationId xmlns:a16="http://schemas.microsoft.com/office/drawing/2014/main" id="{BC9D7402-27B9-4EB2-99BC-20861FFCF57B}"/>
              </a:ext>
            </a:extLst>
          </p:cNvPr>
          <p:cNvGrpSpPr/>
          <p:nvPr/>
        </p:nvGrpSpPr>
        <p:grpSpPr>
          <a:xfrm>
            <a:off x="543316" y="928103"/>
            <a:ext cx="5613968" cy="4482908"/>
            <a:chOff x="684850" y="1051474"/>
            <a:chExt cx="5613968" cy="4482908"/>
          </a:xfrm>
        </p:grpSpPr>
        <p:cxnSp>
          <p:nvCxnSpPr>
            <p:cNvPr id="292" name="직선 화살표 연결선 291">
              <a:extLst>
                <a:ext uri="{FF2B5EF4-FFF2-40B4-BE49-F238E27FC236}">
                  <a16:creationId xmlns:a16="http://schemas.microsoft.com/office/drawing/2014/main" id="{5A658815-626A-4D22-A838-9139CC1AA770}"/>
                </a:ext>
              </a:extLst>
            </p:cNvPr>
            <p:cNvCxnSpPr>
              <a:cxnSpLocks/>
            </p:cNvCxnSpPr>
            <p:nvPr/>
          </p:nvCxnSpPr>
          <p:spPr>
            <a:xfrm>
              <a:off x="2747199" y="2904194"/>
              <a:ext cx="15579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id="{99A181A7-7CBD-4222-ACA9-4ACE27B37883}"/>
                </a:ext>
              </a:extLst>
            </p:cNvPr>
            <p:cNvSpPr txBox="1"/>
            <p:nvPr/>
          </p:nvSpPr>
          <p:spPr>
            <a:xfrm>
              <a:off x="2800499" y="2347638"/>
              <a:ext cx="1883391"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Item</a:t>
              </a:r>
              <a:endParaRPr lang="ko-KR" altLang="en-US" b="1" dirty="0">
                <a:latin typeface="Calibri" panose="020F0502020204030204" pitchFamily="34" charset="0"/>
                <a:cs typeface="Calibri" panose="020F0502020204030204" pitchFamily="34" charset="0"/>
              </a:endParaRPr>
            </a:p>
          </p:txBody>
        </p:sp>
        <p:cxnSp>
          <p:nvCxnSpPr>
            <p:cNvPr id="294" name="직선 화살표 연결선 293">
              <a:extLst>
                <a:ext uri="{FF2B5EF4-FFF2-40B4-BE49-F238E27FC236}">
                  <a16:creationId xmlns:a16="http://schemas.microsoft.com/office/drawing/2014/main" id="{CB5498E6-CD2C-4027-8420-A42CDCA9AD59}"/>
                </a:ext>
              </a:extLst>
            </p:cNvPr>
            <p:cNvCxnSpPr>
              <a:cxnSpLocks/>
            </p:cNvCxnSpPr>
            <p:nvPr/>
          </p:nvCxnSpPr>
          <p:spPr>
            <a:xfrm flipH="1">
              <a:off x="1698663" y="3771835"/>
              <a:ext cx="1" cy="12622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F090823D-3DA5-4B7E-B4AC-C4A1757AA55F}"/>
                </a:ext>
              </a:extLst>
            </p:cNvPr>
            <p:cNvSpPr txBox="1"/>
            <p:nvPr/>
          </p:nvSpPr>
          <p:spPr>
            <a:xfrm>
              <a:off x="684850" y="3888568"/>
              <a:ext cx="1062442"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Session</a:t>
              </a:r>
              <a:endParaRPr lang="ko-KR" altLang="en-US" b="1" dirty="0">
                <a:latin typeface="Calibri" panose="020F0502020204030204" pitchFamily="34" charset="0"/>
                <a:cs typeface="Calibri" panose="020F0502020204030204" pitchFamily="34" charset="0"/>
              </a:endParaRPr>
            </a:p>
          </p:txBody>
        </p:sp>
        <p:grpSp>
          <p:nvGrpSpPr>
            <p:cNvPr id="296" name="그룹 295">
              <a:extLst>
                <a:ext uri="{FF2B5EF4-FFF2-40B4-BE49-F238E27FC236}">
                  <a16:creationId xmlns:a16="http://schemas.microsoft.com/office/drawing/2014/main" id="{B7D8D6F0-40E2-405F-A3E1-92F251174F7D}"/>
                </a:ext>
              </a:extLst>
            </p:cNvPr>
            <p:cNvGrpSpPr/>
            <p:nvPr/>
          </p:nvGrpSpPr>
          <p:grpSpPr>
            <a:xfrm>
              <a:off x="1985517" y="3120255"/>
              <a:ext cx="2409665" cy="2414127"/>
              <a:chOff x="747231" y="3626620"/>
              <a:chExt cx="2409665" cy="2414127"/>
            </a:xfrm>
          </p:grpSpPr>
          <p:grpSp>
            <p:nvGrpSpPr>
              <p:cNvPr id="314" name="그룹 313">
                <a:extLst>
                  <a:ext uri="{FF2B5EF4-FFF2-40B4-BE49-F238E27FC236}">
                    <a16:creationId xmlns:a16="http://schemas.microsoft.com/office/drawing/2014/main" id="{9873A28D-9C01-4E57-B977-0402A8162A6A}"/>
                  </a:ext>
                </a:extLst>
              </p:cNvPr>
              <p:cNvGrpSpPr/>
              <p:nvPr/>
            </p:nvGrpSpPr>
            <p:grpSpPr>
              <a:xfrm>
                <a:off x="1448255" y="3626620"/>
                <a:ext cx="1708641" cy="1293876"/>
                <a:chOff x="3333712" y="3597014"/>
                <a:chExt cx="1708641" cy="1293876"/>
              </a:xfrm>
              <a:solidFill>
                <a:srgbClr val="92D050"/>
              </a:solidFill>
            </p:grpSpPr>
            <p:grpSp>
              <p:nvGrpSpPr>
                <p:cNvPr id="387" name="그룹 386">
                  <a:extLst>
                    <a:ext uri="{FF2B5EF4-FFF2-40B4-BE49-F238E27FC236}">
                      <a16:creationId xmlns:a16="http://schemas.microsoft.com/office/drawing/2014/main" id="{8AA25435-51D1-4B09-B189-7D69B141D353}"/>
                    </a:ext>
                  </a:extLst>
                </p:cNvPr>
                <p:cNvGrpSpPr/>
                <p:nvPr/>
              </p:nvGrpSpPr>
              <p:grpSpPr>
                <a:xfrm>
                  <a:off x="3333712" y="3597014"/>
                  <a:ext cx="1708641" cy="432000"/>
                  <a:chOff x="1054091" y="4043812"/>
                  <a:chExt cx="1708641" cy="432000"/>
                </a:xfrm>
                <a:grpFill/>
              </p:grpSpPr>
              <p:sp>
                <p:nvSpPr>
                  <p:cNvPr id="397" name="직사각형 396">
                    <a:extLst>
                      <a:ext uri="{FF2B5EF4-FFF2-40B4-BE49-F238E27FC236}">
                        <a16:creationId xmlns:a16="http://schemas.microsoft.com/office/drawing/2014/main" id="{555C790C-F65E-40AB-AE82-8A805C4B1DAE}"/>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8" name="직사각형 397">
                    <a:extLst>
                      <a:ext uri="{FF2B5EF4-FFF2-40B4-BE49-F238E27FC236}">
                        <a16:creationId xmlns:a16="http://schemas.microsoft.com/office/drawing/2014/main" id="{FAE9322C-72EA-4581-ADBF-D32B52D982A7}"/>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9" name="직사각형 398">
                    <a:extLst>
                      <a:ext uri="{FF2B5EF4-FFF2-40B4-BE49-F238E27FC236}">
                        <a16:creationId xmlns:a16="http://schemas.microsoft.com/office/drawing/2014/main" id="{1DDEFA8E-959B-4D1A-A8A2-403CADB29957}"/>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0" name="직사각형 399">
                    <a:extLst>
                      <a:ext uri="{FF2B5EF4-FFF2-40B4-BE49-F238E27FC236}">
                        <a16:creationId xmlns:a16="http://schemas.microsoft.com/office/drawing/2014/main" id="{98339A77-76F5-44C2-90BE-2FEB56C2DC3B}"/>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8" name="그룹 387">
                  <a:extLst>
                    <a:ext uri="{FF2B5EF4-FFF2-40B4-BE49-F238E27FC236}">
                      <a16:creationId xmlns:a16="http://schemas.microsoft.com/office/drawing/2014/main" id="{671FD6D6-7A68-4525-A5DC-4471BFF40337}"/>
                    </a:ext>
                  </a:extLst>
                </p:cNvPr>
                <p:cNvGrpSpPr/>
                <p:nvPr/>
              </p:nvGrpSpPr>
              <p:grpSpPr>
                <a:xfrm>
                  <a:off x="3333712" y="4026163"/>
                  <a:ext cx="1708641" cy="432000"/>
                  <a:chOff x="1054091" y="4043812"/>
                  <a:chExt cx="1708641" cy="432000"/>
                </a:xfrm>
                <a:grpFill/>
              </p:grpSpPr>
              <p:sp>
                <p:nvSpPr>
                  <p:cNvPr id="393" name="직사각형 392">
                    <a:extLst>
                      <a:ext uri="{FF2B5EF4-FFF2-40B4-BE49-F238E27FC236}">
                        <a16:creationId xmlns:a16="http://schemas.microsoft.com/office/drawing/2014/main" id="{1E060BBA-30A0-42A8-B151-E3CC8CCD148C}"/>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4" name="직사각형 393">
                    <a:extLst>
                      <a:ext uri="{FF2B5EF4-FFF2-40B4-BE49-F238E27FC236}">
                        <a16:creationId xmlns:a16="http://schemas.microsoft.com/office/drawing/2014/main" id="{00BB0866-3555-4F63-B618-C20A251EA65D}"/>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5" name="직사각형 394">
                    <a:extLst>
                      <a:ext uri="{FF2B5EF4-FFF2-40B4-BE49-F238E27FC236}">
                        <a16:creationId xmlns:a16="http://schemas.microsoft.com/office/drawing/2014/main" id="{14AF607B-4B89-4A97-AC3C-2EA8DAA32FB2}"/>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6" name="직사각형 395">
                    <a:extLst>
                      <a:ext uri="{FF2B5EF4-FFF2-40B4-BE49-F238E27FC236}">
                        <a16:creationId xmlns:a16="http://schemas.microsoft.com/office/drawing/2014/main" id="{833FE750-79D6-4595-A445-61236F29FB4B}"/>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9" name="그룹 388">
                  <a:extLst>
                    <a:ext uri="{FF2B5EF4-FFF2-40B4-BE49-F238E27FC236}">
                      <a16:creationId xmlns:a16="http://schemas.microsoft.com/office/drawing/2014/main" id="{A47117B3-5065-492A-99F3-F5C4B3AD1336}"/>
                    </a:ext>
                  </a:extLst>
                </p:cNvPr>
                <p:cNvGrpSpPr/>
                <p:nvPr/>
              </p:nvGrpSpPr>
              <p:grpSpPr>
                <a:xfrm>
                  <a:off x="3333712" y="4458890"/>
                  <a:ext cx="1296000" cy="432000"/>
                  <a:chOff x="1054091" y="4043812"/>
                  <a:chExt cx="1296000" cy="432000"/>
                </a:xfrm>
                <a:grpFill/>
              </p:grpSpPr>
              <p:sp>
                <p:nvSpPr>
                  <p:cNvPr id="390" name="직사각형 389">
                    <a:extLst>
                      <a:ext uri="{FF2B5EF4-FFF2-40B4-BE49-F238E27FC236}">
                        <a16:creationId xmlns:a16="http://schemas.microsoft.com/office/drawing/2014/main" id="{5FE291ED-81BD-4F24-913B-1F543105DA5C}"/>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1" name="직사각형 390">
                    <a:extLst>
                      <a:ext uri="{FF2B5EF4-FFF2-40B4-BE49-F238E27FC236}">
                        <a16:creationId xmlns:a16="http://schemas.microsoft.com/office/drawing/2014/main" id="{30BD0B81-170D-4A80-91F7-E46B605EBCE2}"/>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2" name="직사각형 391">
                    <a:extLst>
                      <a:ext uri="{FF2B5EF4-FFF2-40B4-BE49-F238E27FC236}">
                        <a16:creationId xmlns:a16="http://schemas.microsoft.com/office/drawing/2014/main" id="{147756AE-1F2D-44CA-90E7-E41E9BF36568}"/>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15" name="그룹 314">
                <a:extLst>
                  <a:ext uri="{FF2B5EF4-FFF2-40B4-BE49-F238E27FC236}">
                    <a16:creationId xmlns:a16="http://schemas.microsoft.com/office/drawing/2014/main" id="{76C1036C-2EC3-4F9B-B7BC-FCEC2D7F9B4A}"/>
                  </a:ext>
                </a:extLst>
              </p:cNvPr>
              <p:cNvGrpSpPr/>
              <p:nvPr/>
            </p:nvGrpSpPr>
            <p:grpSpPr>
              <a:xfrm>
                <a:off x="1097743" y="3903116"/>
                <a:ext cx="1708641" cy="2137631"/>
                <a:chOff x="3333712" y="3597014"/>
                <a:chExt cx="1708641" cy="2137631"/>
              </a:xfrm>
            </p:grpSpPr>
            <p:grpSp>
              <p:nvGrpSpPr>
                <p:cNvPr id="332" name="그룹 331">
                  <a:extLst>
                    <a:ext uri="{FF2B5EF4-FFF2-40B4-BE49-F238E27FC236}">
                      <a16:creationId xmlns:a16="http://schemas.microsoft.com/office/drawing/2014/main" id="{C843815B-314E-4101-8BD4-1BD8743A3DC8}"/>
                    </a:ext>
                  </a:extLst>
                </p:cNvPr>
                <p:cNvGrpSpPr/>
                <p:nvPr/>
              </p:nvGrpSpPr>
              <p:grpSpPr>
                <a:xfrm>
                  <a:off x="3333712" y="3597014"/>
                  <a:ext cx="1708641" cy="432000"/>
                  <a:chOff x="1054091" y="4043812"/>
                  <a:chExt cx="1708641" cy="432000"/>
                </a:xfrm>
              </p:grpSpPr>
              <p:sp>
                <p:nvSpPr>
                  <p:cNvPr id="383" name="직사각형 382">
                    <a:extLst>
                      <a:ext uri="{FF2B5EF4-FFF2-40B4-BE49-F238E27FC236}">
                        <a16:creationId xmlns:a16="http://schemas.microsoft.com/office/drawing/2014/main" id="{D24F386C-8056-4AC8-898D-4E846C65C212}"/>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4" name="직사각형 383">
                    <a:extLst>
                      <a:ext uri="{FF2B5EF4-FFF2-40B4-BE49-F238E27FC236}">
                        <a16:creationId xmlns:a16="http://schemas.microsoft.com/office/drawing/2014/main" id="{E9C02CE2-581F-45FC-8433-1F29643E0852}"/>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5" name="직사각형 384">
                    <a:extLst>
                      <a:ext uri="{FF2B5EF4-FFF2-40B4-BE49-F238E27FC236}">
                        <a16:creationId xmlns:a16="http://schemas.microsoft.com/office/drawing/2014/main" id="{92BB3C89-27A0-411E-827F-F11ADE2A9000}"/>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6" name="직사각형 385">
                    <a:extLst>
                      <a:ext uri="{FF2B5EF4-FFF2-40B4-BE49-F238E27FC236}">
                        <a16:creationId xmlns:a16="http://schemas.microsoft.com/office/drawing/2014/main" id="{3BCDD443-AF51-459D-B768-9B8EA51FAA8F}"/>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3" name="그룹 332">
                  <a:extLst>
                    <a:ext uri="{FF2B5EF4-FFF2-40B4-BE49-F238E27FC236}">
                      <a16:creationId xmlns:a16="http://schemas.microsoft.com/office/drawing/2014/main" id="{B6DBAD36-7F2B-482B-9436-B1E261E16126}"/>
                    </a:ext>
                  </a:extLst>
                </p:cNvPr>
                <p:cNvGrpSpPr/>
                <p:nvPr/>
              </p:nvGrpSpPr>
              <p:grpSpPr>
                <a:xfrm>
                  <a:off x="3333712" y="4026163"/>
                  <a:ext cx="1708641" cy="432000"/>
                  <a:chOff x="1054091" y="4043812"/>
                  <a:chExt cx="1708641" cy="432000"/>
                </a:xfrm>
              </p:grpSpPr>
              <p:sp>
                <p:nvSpPr>
                  <p:cNvPr id="379" name="직사각형 378">
                    <a:extLst>
                      <a:ext uri="{FF2B5EF4-FFF2-40B4-BE49-F238E27FC236}">
                        <a16:creationId xmlns:a16="http://schemas.microsoft.com/office/drawing/2014/main" id="{0A907F8F-B506-4212-B402-1BD0BDADD7D8}"/>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0" name="직사각형 379">
                    <a:extLst>
                      <a:ext uri="{FF2B5EF4-FFF2-40B4-BE49-F238E27FC236}">
                        <a16:creationId xmlns:a16="http://schemas.microsoft.com/office/drawing/2014/main" id="{5BBFCB06-F281-4917-A1A8-5B679AE2E356}"/>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1" name="직사각형 380">
                    <a:extLst>
                      <a:ext uri="{FF2B5EF4-FFF2-40B4-BE49-F238E27FC236}">
                        <a16:creationId xmlns:a16="http://schemas.microsoft.com/office/drawing/2014/main" id="{03BF2304-59C1-4E0F-8CD1-A3E6637670B9}"/>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2" name="직사각형 381">
                    <a:extLst>
                      <a:ext uri="{FF2B5EF4-FFF2-40B4-BE49-F238E27FC236}">
                        <a16:creationId xmlns:a16="http://schemas.microsoft.com/office/drawing/2014/main" id="{8FCC3A57-095D-40A8-8975-7B5D6BD49591}"/>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4" name="그룹 333">
                  <a:extLst>
                    <a:ext uri="{FF2B5EF4-FFF2-40B4-BE49-F238E27FC236}">
                      <a16:creationId xmlns:a16="http://schemas.microsoft.com/office/drawing/2014/main" id="{776D8803-916C-475E-AC10-2B004C90E0A0}"/>
                    </a:ext>
                  </a:extLst>
                </p:cNvPr>
                <p:cNvGrpSpPr/>
                <p:nvPr/>
              </p:nvGrpSpPr>
              <p:grpSpPr>
                <a:xfrm>
                  <a:off x="3333712" y="4458890"/>
                  <a:ext cx="1708641" cy="432000"/>
                  <a:chOff x="1054091" y="4043812"/>
                  <a:chExt cx="1708641" cy="432000"/>
                </a:xfrm>
              </p:grpSpPr>
              <p:sp>
                <p:nvSpPr>
                  <p:cNvPr id="365" name="직사각형 364">
                    <a:extLst>
                      <a:ext uri="{FF2B5EF4-FFF2-40B4-BE49-F238E27FC236}">
                        <a16:creationId xmlns:a16="http://schemas.microsoft.com/office/drawing/2014/main" id="{24306F83-B900-45A3-8509-6F34EA4E8102}"/>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6" name="직사각형 365">
                    <a:extLst>
                      <a:ext uri="{FF2B5EF4-FFF2-40B4-BE49-F238E27FC236}">
                        <a16:creationId xmlns:a16="http://schemas.microsoft.com/office/drawing/2014/main" id="{73621C96-CFDF-4BC3-93EC-77F63631E2A3}"/>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7" name="직사각형 366">
                    <a:extLst>
                      <a:ext uri="{FF2B5EF4-FFF2-40B4-BE49-F238E27FC236}">
                        <a16:creationId xmlns:a16="http://schemas.microsoft.com/office/drawing/2014/main" id="{BCBE45EC-7854-4838-AE6D-29BC1DA5C8C8}"/>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8" name="직사각형 367">
                    <a:extLst>
                      <a:ext uri="{FF2B5EF4-FFF2-40B4-BE49-F238E27FC236}">
                        <a16:creationId xmlns:a16="http://schemas.microsoft.com/office/drawing/2014/main" id="{6128051E-5D06-40FD-82BF-11CE6BFD4A87}"/>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5" name="그룹 334">
                  <a:extLst>
                    <a:ext uri="{FF2B5EF4-FFF2-40B4-BE49-F238E27FC236}">
                      <a16:creationId xmlns:a16="http://schemas.microsoft.com/office/drawing/2014/main" id="{FD26CB30-97AC-48E2-A698-A74F237C43B7}"/>
                    </a:ext>
                  </a:extLst>
                </p:cNvPr>
                <p:cNvGrpSpPr/>
                <p:nvPr/>
              </p:nvGrpSpPr>
              <p:grpSpPr>
                <a:xfrm>
                  <a:off x="3333712" y="4890890"/>
                  <a:ext cx="1708641" cy="432000"/>
                  <a:chOff x="1057411" y="4047390"/>
                  <a:chExt cx="1708641" cy="432000"/>
                </a:xfrm>
              </p:grpSpPr>
              <p:sp>
                <p:nvSpPr>
                  <p:cNvPr id="341" name="직사각형 340">
                    <a:extLst>
                      <a:ext uri="{FF2B5EF4-FFF2-40B4-BE49-F238E27FC236}">
                        <a16:creationId xmlns:a16="http://schemas.microsoft.com/office/drawing/2014/main" id="{D7F30EE7-99CB-4EC1-81EA-0052CEC28E27}"/>
                      </a:ext>
                    </a:extLst>
                  </p:cNvPr>
                  <p:cNvSpPr/>
                  <p:nvPr/>
                </p:nvSpPr>
                <p:spPr>
                  <a:xfrm>
                    <a:off x="1057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2" name="직사각형 341">
                    <a:extLst>
                      <a:ext uri="{FF2B5EF4-FFF2-40B4-BE49-F238E27FC236}">
                        <a16:creationId xmlns:a16="http://schemas.microsoft.com/office/drawing/2014/main" id="{779B4BA5-C56C-46B9-B111-B366B190B26F}"/>
                      </a:ext>
                    </a:extLst>
                  </p:cNvPr>
                  <p:cNvSpPr/>
                  <p:nvPr/>
                </p:nvSpPr>
                <p:spPr>
                  <a:xfrm>
                    <a:off x="1489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3" name="직사각형 342">
                    <a:extLst>
                      <a:ext uri="{FF2B5EF4-FFF2-40B4-BE49-F238E27FC236}">
                        <a16:creationId xmlns:a16="http://schemas.microsoft.com/office/drawing/2014/main" id="{63F6A459-BA77-43B6-84F0-AC9C365FBFA3}"/>
                      </a:ext>
                    </a:extLst>
                  </p:cNvPr>
                  <p:cNvSpPr/>
                  <p:nvPr/>
                </p:nvSpPr>
                <p:spPr>
                  <a:xfrm>
                    <a:off x="1921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4" name="직사각형 343">
                    <a:extLst>
                      <a:ext uri="{FF2B5EF4-FFF2-40B4-BE49-F238E27FC236}">
                        <a16:creationId xmlns:a16="http://schemas.microsoft.com/office/drawing/2014/main" id="{31287894-C7ED-45AC-98B9-044C1313E4AF}"/>
                      </a:ext>
                    </a:extLst>
                  </p:cNvPr>
                  <p:cNvSpPr/>
                  <p:nvPr/>
                </p:nvSpPr>
                <p:spPr>
                  <a:xfrm>
                    <a:off x="2334052"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6" name="그룹 335">
                  <a:extLst>
                    <a:ext uri="{FF2B5EF4-FFF2-40B4-BE49-F238E27FC236}">
                      <a16:creationId xmlns:a16="http://schemas.microsoft.com/office/drawing/2014/main" id="{9B73F6B1-E013-4CC6-BF11-74844289D2D1}"/>
                    </a:ext>
                  </a:extLst>
                </p:cNvPr>
                <p:cNvGrpSpPr/>
                <p:nvPr/>
              </p:nvGrpSpPr>
              <p:grpSpPr>
                <a:xfrm>
                  <a:off x="3333712" y="5302645"/>
                  <a:ext cx="1708641" cy="432000"/>
                  <a:chOff x="3333712" y="5302645"/>
                  <a:chExt cx="1708641" cy="432000"/>
                </a:xfrm>
              </p:grpSpPr>
              <p:sp>
                <p:nvSpPr>
                  <p:cNvPr id="337" name="직사각형 336">
                    <a:extLst>
                      <a:ext uri="{FF2B5EF4-FFF2-40B4-BE49-F238E27FC236}">
                        <a16:creationId xmlns:a16="http://schemas.microsoft.com/office/drawing/2014/main" id="{268ABBB9-F63B-4227-BC46-A7D8E26D2D99}"/>
                      </a:ext>
                    </a:extLst>
                  </p:cNvPr>
                  <p:cNvSpPr/>
                  <p:nvPr/>
                </p:nvSpPr>
                <p:spPr>
                  <a:xfrm>
                    <a:off x="3333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8" name="직사각형 337">
                    <a:extLst>
                      <a:ext uri="{FF2B5EF4-FFF2-40B4-BE49-F238E27FC236}">
                        <a16:creationId xmlns:a16="http://schemas.microsoft.com/office/drawing/2014/main" id="{B06D5C5D-97A4-4509-A24F-139112797636}"/>
                      </a:ext>
                    </a:extLst>
                  </p:cNvPr>
                  <p:cNvSpPr/>
                  <p:nvPr/>
                </p:nvSpPr>
                <p:spPr>
                  <a:xfrm>
                    <a:off x="3765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9" name="직사각형 338">
                    <a:extLst>
                      <a:ext uri="{FF2B5EF4-FFF2-40B4-BE49-F238E27FC236}">
                        <a16:creationId xmlns:a16="http://schemas.microsoft.com/office/drawing/2014/main" id="{DD3BC53E-9D3E-4573-B763-47C809BC25EA}"/>
                      </a:ext>
                    </a:extLst>
                  </p:cNvPr>
                  <p:cNvSpPr/>
                  <p:nvPr/>
                </p:nvSpPr>
                <p:spPr>
                  <a:xfrm>
                    <a:off x="4197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0" name="직사각형 339">
                    <a:extLst>
                      <a:ext uri="{FF2B5EF4-FFF2-40B4-BE49-F238E27FC236}">
                        <a16:creationId xmlns:a16="http://schemas.microsoft.com/office/drawing/2014/main" id="{2DD156E6-CE43-4CEC-8F98-228D24136434}"/>
                      </a:ext>
                    </a:extLst>
                  </p:cNvPr>
                  <p:cNvSpPr/>
                  <p:nvPr/>
                </p:nvSpPr>
                <p:spPr>
                  <a:xfrm>
                    <a:off x="4610353"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16" name="그룹 315">
                <a:extLst>
                  <a:ext uri="{FF2B5EF4-FFF2-40B4-BE49-F238E27FC236}">
                    <a16:creationId xmlns:a16="http://schemas.microsoft.com/office/drawing/2014/main" id="{3EFCF0B5-F0EF-4BF9-8811-697D59CA1560}"/>
                  </a:ext>
                </a:extLst>
              </p:cNvPr>
              <p:cNvGrpSpPr/>
              <p:nvPr/>
            </p:nvGrpSpPr>
            <p:grpSpPr>
              <a:xfrm>
                <a:off x="747231" y="4207834"/>
                <a:ext cx="1708641" cy="1293876"/>
                <a:chOff x="1192395" y="4041220"/>
                <a:chExt cx="1708641" cy="1293876"/>
              </a:xfrm>
            </p:grpSpPr>
            <p:grpSp>
              <p:nvGrpSpPr>
                <p:cNvPr id="317" name="그룹 316">
                  <a:extLst>
                    <a:ext uri="{FF2B5EF4-FFF2-40B4-BE49-F238E27FC236}">
                      <a16:creationId xmlns:a16="http://schemas.microsoft.com/office/drawing/2014/main" id="{136F8DD7-066E-4DF7-8D6D-59D1D1CA0FF6}"/>
                    </a:ext>
                  </a:extLst>
                </p:cNvPr>
                <p:cNvGrpSpPr/>
                <p:nvPr/>
              </p:nvGrpSpPr>
              <p:grpSpPr>
                <a:xfrm>
                  <a:off x="1192395" y="4041220"/>
                  <a:ext cx="1708641" cy="432000"/>
                  <a:chOff x="1054091" y="4043812"/>
                  <a:chExt cx="1708641" cy="432000"/>
                </a:xfrm>
              </p:grpSpPr>
              <p:sp>
                <p:nvSpPr>
                  <p:cNvPr id="328" name="직사각형 327">
                    <a:extLst>
                      <a:ext uri="{FF2B5EF4-FFF2-40B4-BE49-F238E27FC236}">
                        <a16:creationId xmlns:a16="http://schemas.microsoft.com/office/drawing/2014/main" id="{573ED5BD-7D67-464D-AE1C-7B8EA6AB9364}"/>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9" name="직사각형 328">
                    <a:extLst>
                      <a:ext uri="{FF2B5EF4-FFF2-40B4-BE49-F238E27FC236}">
                        <a16:creationId xmlns:a16="http://schemas.microsoft.com/office/drawing/2014/main" id="{215708EF-7F3B-40DB-B663-0AACEEB111BE}"/>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0" name="직사각형 329">
                    <a:extLst>
                      <a:ext uri="{FF2B5EF4-FFF2-40B4-BE49-F238E27FC236}">
                        <a16:creationId xmlns:a16="http://schemas.microsoft.com/office/drawing/2014/main" id="{162BF5E3-4C55-4F37-98AB-96C770412F44}"/>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1" name="직사각형 330">
                    <a:extLst>
                      <a:ext uri="{FF2B5EF4-FFF2-40B4-BE49-F238E27FC236}">
                        <a16:creationId xmlns:a16="http://schemas.microsoft.com/office/drawing/2014/main" id="{B1BABB3C-284C-4094-87B2-D99575E118BB}"/>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18" name="그룹 317">
                  <a:extLst>
                    <a:ext uri="{FF2B5EF4-FFF2-40B4-BE49-F238E27FC236}">
                      <a16:creationId xmlns:a16="http://schemas.microsoft.com/office/drawing/2014/main" id="{B5F8ABD7-CD31-40E1-B925-86A0FCB9A4E1}"/>
                    </a:ext>
                  </a:extLst>
                </p:cNvPr>
                <p:cNvGrpSpPr/>
                <p:nvPr/>
              </p:nvGrpSpPr>
              <p:grpSpPr>
                <a:xfrm>
                  <a:off x="1192395" y="4470369"/>
                  <a:ext cx="1708641" cy="432000"/>
                  <a:chOff x="1054091" y="4043812"/>
                  <a:chExt cx="1708641" cy="432000"/>
                </a:xfrm>
              </p:grpSpPr>
              <p:sp>
                <p:nvSpPr>
                  <p:cNvPr id="324" name="직사각형 323">
                    <a:extLst>
                      <a:ext uri="{FF2B5EF4-FFF2-40B4-BE49-F238E27FC236}">
                        <a16:creationId xmlns:a16="http://schemas.microsoft.com/office/drawing/2014/main" id="{0D753C97-DCF9-45F9-941A-A95DE66D328B}"/>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5" name="직사각형 324">
                    <a:extLst>
                      <a:ext uri="{FF2B5EF4-FFF2-40B4-BE49-F238E27FC236}">
                        <a16:creationId xmlns:a16="http://schemas.microsoft.com/office/drawing/2014/main" id="{BB0369EE-A6B1-46ED-9F18-CE5AF1E68CE6}"/>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6" name="직사각형 325">
                    <a:extLst>
                      <a:ext uri="{FF2B5EF4-FFF2-40B4-BE49-F238E27FC236}">
                        <a16:creationId xmlns:a16="http://schemas.microsoft.com/office/drawing/2014/main" id="{348E8572-CA1A-4D82-B9E7-4C372F75786F}"/>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7" name="직사각형 326">
                    <a:extLst>
                      <a:ext uri="{FF2B5EF4-FFF2-40B4-BE49-F238E27FC236}">
                        <a16:creationId xmlns:a16="http://schemas.microsoft.com/office/drawing/2014/main" id="{AFED90D7-9EA0-43C0-84EB-25187F6466E9}"/>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19" name="그룹 318">
                  <a:extLst>
                    <a:ext uri="{FF2B5EF4-FFF2-40B4-BE49-F238E27FC236}">
                      <a16:creationId xmlns:a16="http://schemas.microsoft.com/office/drawing/2014/main" id="{97170D53-7FCB-4DCA-8CF3-248A99D58BA4}"/>
                    </a:ext>
                  </a:extLst>
                </p:cNvPr>
                <p:cNvGrpSpPr/>
                <p:nvPr/>
              </p:nvGrpSpPr>
              <p:grpSpPr>
                <a:xfrm>
                  <a:off x="1192395" y="4903096"/>
                  <a:ext cx="1708641" cy="432000"/>
                  <a:chOff x="1054091" y="4043812"/>
                  <a:chExt cx="1708641" cy="432000"/>
                </a:xfrm>
              </p:grpSpPr>
              <p:sp>
                <p:nvSpPr>
                  <p:cNvPr id="320" name="직사각형 319">
                    <a:extLst>
                      <a:ext uri="{FF2B5EF4-FFF2-40B4-BE49-F238E27FC236}">
                        <a16:creationId xmlns:a16="http://schemas.microsoft.com/office/drawing/2014/main" id="{407285A0-72B5-47C9-AEE2-9714574935A5}"/>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1" name="직사각형 320">
                    <a:extLst>
                      <a:ext uri="{FF2B5EF4-FFF2-40B4-BE49-F238E27FC236}">
                        <a16:creationId xmlns:a16="http://schemas.microsoft.com/office/drawing/2014/main" id="{01867FE9-DC8F-4265-B3C2-AD663537EE27}"/>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2" name="직사각형 321">
                    <a:extLst>
                      <a:ext uri="{FF2B5EF4-FFF2-40B4-BE49-F238E27FC236}">
                        <a16:creationId xmlns:a16="http://schemas.microsoft.com/office/drawing/2014/main" id="{14F91BC3-D263-489C-9238-201ADB533869}"/>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3" name="직사각형 322">
                    <a:extLst>
                      <a:ext uri="{FF2B5EF4-FFF2-40B4-BE49-F238E27FC236}">
                        <a16:creationId xmlns:a16="http://schemas.microsoft.com/office/drawing/2014/main" id="{4F5A6D25-8E21-42BA-8195-123F8382BCF2}"/>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sp>
          <p:nvSpPr>
            <p:cNvPr id="297" name="직사각형 296">
              <a:extLst>
                <a:ext uri="{FF2B5EF4-FFF2-40B4-BE49-F238E27FC236}">
                  <a16:creationId xmlns:a16="http://schemas.microsoft.com/office/drawing/2014/main" id="{B2658A84-441A-4DEF-8ABB-16D7369E47AF}"/>
                </a:ext>
              </a:extLst>
            </p:cNvPr>
            <p:cNvSpPr/>
            <p:nvPr/>
          </p:nvSpPr>
          <p:spPr>
            <a:xfrm>
              <a:off x="4492562" y="3667995"/>
              <a:ext cx="1806256" cy="646331"/>
            </a:xfrm>
            <a:prstGeom prst="rect">
              <a:avLst/>
            </a:prstGeom>
          </p:spPr>
          <p:txBody>
            <a:bodyPr wrap="square">
              <a:spAutoFit/>
            </a:bodyPr>
            <a:lstStyle/>
            <a:p>
              <a:pPr algn="ctr"/>
              <a:r>
                <a:rPr lang="en-US" altLang="ko-KR" b="1" dirty="0"/>
                <a:t>User-item click history</a:t>
              </a:r>
              <a:endParaRPr lang="ko-KR" altLang="en-US" dirty="0"/>
            </a:p>
          </p:txBody>
        </p:sp>
        <p:sp>
          <p:nvSpPr>
            <p:cNvPr id="312" name="TextBox 311">
              <a:extLst>
                <a:ext uri="{FF2B5EF4-FFF2-40B4-BE49-F238E27FC236}">
                  <a16:creationId xmlns:a16="http://schemas.microsoft.com/office/drawing/2014/main" id="{FDD277D9-521B-4ECB-96ED-03BC8B226BFC}"/>
                </a:ext>
              </a:extLst>
            </p:cNvPr>
            <p:cNvSpPr txBox="1"/>
            <p:nvPr/>
          </p:nvSpPr>
          <p:spPr>
            <a:xfrm>
              <a:off x="1101824" y="1051474"/>
              <a:ext cx="1767385" cy="369332"/>
            </a:xfrm>
            <a:prstGeom prst="rect">
              <a:avLst/>
            </a:prstGeom>
            <a:noFill/>
          </p:spPr>
          <p:txBody>
            <a:bodyPr wrap="square" rtlCol="0">
              <a:spAutoFit/>
            </a:bodyPr>
            <a:lstStyle/>
            <a:p>
              <a:pPr algn="ctr"/>
              <a:r>
                <a:rPr lang="en-US" altLang="ko-KR" b="1" dirty="0">
                  <a:solidFill>
                    <a:srgbClr val="4472C4"/>
                  </a:solidFill>
                  <a:latin typeface="Calibri" panose="020F0502020204030204" pitchFamily="34" charset="0"/>
                  <a:cs typeface="Calibri" panose="020F0502020204030204" pitchFamily="34" charset="0"/>
                </a:rPr>
                <a:t>User A</a:t>
              </a:r>
              <a:endParaRPr lang="ko-KR" altLang="en-US" b="1" dirty="0">
                <a:solidFill>
                  <a:srgbClr val="4472C4"/>
                </a:solidFill>
                <a:latin typeface="Calibri" panose="020F0502020204030204" pitchFamily="34" charset="0"/>
                <a:cs typeface="Calibri" panose="020F0502020204030204" pitchFamily="34" charset="0"/>
              </a:endParaRPr>
            </a:p>
          </p:txBody>
        </p:sp>
        <p:sp>
          <p:nvSpPr>
            <p:cNvPr id="309" name="TextBox 308">
              <a:extLst>
                <a:ext uri="{FF2B5EF4-FFF2-40B4-BE49-F238E27FC236}">
                  <a16:creationId xmlns:a16="http://schemas.microsoft.com/office/drawing/2014/main" id="{51C98197-9953-4080-B41D-C791C809FED5}"/>
                </a:ext>
              </a:extLst>
            </p:cNvPr>
            <p:cNvSpPr txBox="1"/>
            <p:nvPr/>
          </p:nvSpPr>
          <p:spPr>
            <a:xfrm>
              <a:off x="2382583" y="1051474"/>
              <a:ext cx="1767385" cy="369332"/>
            </a:xfrm>
            <a:prstGeom prst="rect">
              <a:avLst/>
            </a:prstGeom>
            <a:noFill/>
          </p:spPr>
          <p:txBody>
            <a:bodyPr wrap="square" rtlCol="0">
              <a:spAutoFit/>
            </a:bodyPr>
            <a:lstStyle/>
            <a:p>
              <a:pPr algn="ctr"/>
              <a:r>
                <a:rPr lang="en-US" altLang="ko-KR" b="1" dirty="0">
                  <a:solidFill>
                    <a:srgbClr val="FFC000"/>
                  </a:solidFill>
                  <a:latin typeface="Calibri" panose="020F0502020204030204" pitchFamily="34" charset="0"/>
                  <a:cs typeface="Calibri" panose="020F0502020204030204" pitchFamily="34" charset="0"/>
                </a:rPr>
                <a:t>User B</a:t>
              </a:r>
              <a:endParaRPr lang="ko-KR" altLang="en-US" b="1" dirty="0">
                <a:solidFill>
                  <a:srgbClr val="FFC000"/>
                </a:solidFill>
                <a:latin typeface="Calibri" panose="020F0502020204030204" pitchFamily="34" charset="0"/>
                <a:cs typeface="Calibri" panose="020F0502020204030204" pitchFamily="34" charset="0"/>
              </a:endParaRPr>
            </a:p>
          </p:txBody>
        </p:sp>
        <p:sp>
          <p:nvSpPr>
            <p:cNvPr id="306" name="TextBox 305">
              <a:extLst>
                <a:ext uri="{FF2B5EF4-FFF2-40B4-BE49-F238E27FC236}">
                  <a16:creationId xmlns:a16="http://schemas.microsoft.com/office/drawing/2014/main" id="{5F828DA6-8061-44C5-B944-9BCFC421B4C9}"/>
                </a:ext>
              </a:extLst>
            </p:cNvPr>
            <p:cNvSpPr txBox="1"/>
            <p:nvPr/>
          </p:nvSpPr>
          <p:spPr>
            <a:xfrm>
              <a:off x="3602942" y="1051474"/>
              <a:ext cx="1767385" cy="369332"/>
            </a:xfrm>
            <a:prstGeom prst="rect">
              <a:avLst/>
            </a:prstGeom>
            <a:noFill/>
          </p:spPr>
          <p:txBody>
            <a:bodyPr wrap="square" rtlCol="0">
              <a:spAutoFit/>
            </a:bodyPr>
            <a:lstStyle/>
            <a:p>
              <a:pPr algn="ctr"/>
              <a:r>
                <a:rPr lang="en-US" altLang="ko-KR" b="1" dirty="0">
                  <a:solidFill>
                    <a:srgbClr val="92D050"/>
                  </a:solidFill>
                  <a:latin typeface="Calibri" panose="020F0502020204030204" pitchFamily="34" charset="0"/>
                  <a:cs typeface="Calibri" panose="020F0502020204030204" pitchFamily="34" charset="0"/>
                </a:rPr>
                <a:t>User C</a:t>
              </a:r>
              <a:endParaRPr lang="ko-KR" altLang="en-US" b="1" dirty="0">
                <a:solidFill>
                  <a:srgbClr val="92D050"/>
                </a:solidFill>
                <a:latin typeface="Calibri" panose="020F0502020204030204" pitchFamily="34" charset="0"/>
                <a:cs typeface="Calibri" panose="020F0502020204030204" pitchFamily="34" charset="0"/>
              </a:endParaRPr>
            </a:p>
          </p:txBody>
        </p:sp>
        <p:cxnSp>
          <p:nvCxnSpPr>
            <p:cNvPr id="303" name="직선 화살표 연결선 302">
              <a:extLst>
                <a:ext uri="{FF2B5EF4-FFF2-40B4-BE49-F238E27FC236}">
                  <a16:creationId xmlns:a16="http://schemas.microsoft.com/office/drawing/2014/main" id="{1C5A6988-7264-4B34-9EC5-22A96C32A55A}"/>
                </a:ext>
              </a:extLst>
            </p:cNvPr>
            <p:cNvCxnSpPr>
              <a:cxnSpLocks/>
            </p:cNvCxnSpPr>
            <p:nvPr/>
          </p:nvCxnSpPr>
          <p:spPr>
            <a:xfrm flipV="1">
              <a:off x="1879542" y="3011230"/>
              <a:ext cx="562462" cy="5006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BD8FDC12-F1A6-4231-88ED-E658DCD27817}"/>
                </a:ext>
              </a:extLst>
            </p:cNvPr>
            <p:cNvSpPr txBox="1"/>
            <p:nvPr/>
          </p:nvSpPr>
          <p:spPr>
            <a:xfrm>
              <a:off x="1136050" y="2949126"/>
              <a:ext cx="1062442" cy="369332"/>
            </a:xfrm>
            <a:prstGeom prst="rect">
              <a:avLst/>
            </a:prstGeom>
            <a:noFill/>
          </p:spPr>
          <p:txBody>
            <a:bodyPr wrap="square" rtlCol="0">
              <a:spAutoFit/>
            </a:bodyPr>
            <a:lstStyle/>
            <a:p>
              <a:pPr algn="ctr"/>
              <a:r>
                <a:rPr lang="en-US" altLang="ko-KR" b="1" dirty="0">
                  <a:latin typeface="Calibri" panose="020F0502020204030204" pitchFamily="34" charset="0"/>
                  <a:cs typeface="Calibri" panose="020F0502020204030204" pitchFamily="34" charset="0"/>
                </a:rPr>
                <a:t>User</a:t>
              </a:r>
              <a:endParaRPr lang="ko-KR" altLang="en-US" b="1" dirty="0">
                <a:latin typeface="Calibri" panose="020F0502020204030204" pitchFamily="34" charset="0"/>
                <a:cs typeface="Calibri" panose="020F0502020204030204" pitchFamily="34" charset="0"/>
              </a:endParaRPr>
            </a:p>
          </p:txBody>
        </p:sp>
        <p:pic>
          <p:nvPicPr>
            <p:cNvPr id="11" name="그림 10">
              <a:extLst>
                <a:ext uri="{FF2B5EF4-FFF2-40B4-BE49-F238E27FC236}">
                  <a16:creationId xmlns:a16="http://schemas.microsoft.com/office/drawing/2014/main" id="{5B805CBD-8DAE-4946-90DB-DBDC0D9F1F54}"/>
                </a:ext>
              </a:extLst>
            </p:cNvPr>
            <p:cNvPicPr>
              <a:picLocks noChangeAspect="1"/>
            </p:cNvPicPr>
            <p:nvPr/>
          </p:nvPicPr>
          <p:blipFill>
            <a:blip r:embed="rId7"/>
            <a:stretch>
              <a:fillRect/>
            </a:stretch>
          </p:blipFill>
          <p:spPr>
            <a:xfrm>
              <a:off x="4264080" y="1453121"/>
              <a:ext cx="601200" cy="601200"/>
            </a:xfrm>
            <a:prstGeom prst="rect">
              <a:avLst/>
            </a:prstGeom>
          </p:spPr>
        </p:pic>
        <p:pic>
          <p:nvPicPr>
            <p:cNvPr id="12" name="그림 11">
              <a:extLst>
                <a:ext uri="{FF2B5EF4-FFF2-40B4-BE49-F238E27FC236}">
                  <a16:creationId xmlns:a16="http://schemas.microsoft.com/office/drawing/2014/main" id="{2BAFC723-D7BE-4711-9767-EC5338D6D00C}"/>
                </a:ext>
              </a:extLst>
            </p:cNvPr>
            <p:cNvPicPr>
              <a:picLocks noChangeAspect="1"/>
            </p:cNvPicPr>
            <p:nvPr/>
          </p:nvPicPr>
          <p:blipFill>
            <a:blip r:embed="rId8"/>
            <a:stretch>
              <a:fillRect/>
            </a:stretch>
          </p:blipFill>
          <p:spPr>
            <a:xfrm>
              <a:off x="2965676" y="1453121"/>
              <a:ext cx="601200" cy="601200"/>
            </a:xfrm>
            <a:prstGeom prst="rect">
              <a:avLst/>
            </a:prstGeom>
          </p:spPr>
        </p:pic>
        <p:pic>
          <p:nvPicPr>
            <p:cNvPr id="13" name="그림 12">
              <a:extLst>
                <a:ext uri="{FF2B5EF4-FFF2-40B4-BE49-F238E27FC236}">
                  <a16:creationId xmlns:a16="http://schemas.microsoft.com/office/drawing/2014/main" id="{8E369645-1FC9-4D28-AAF7-EC7B0F7606CC}"/>
                </a:ext>
              </a:extLst>
            </p:cNvPr>
            <p:cNvPicPr>
              <a:picLocks noChangeAspect="1"/>
            </p:cNvPicPr>
            <p:nvPr/>
          </p:nvPicPr>
          <p:blipFill>
            <a:blip r:embed="rId9"/>
            <a:stretch>
              <a:fillRect/>
            </a:stretch>
          </p:blipFill>
          <p:spPr>
            <a:xfrm>
              <a:off x="1667271" y="1453121"/>
              <a:ext cx="601200" cy="601200"/>
            </a:xfrm>
            <a:prstGeom prst="rect">
              <a:avLst/>
            </a:prstGeom>
          </p:spPr>
        </p:pic>
        <p:pic>
          <p:nvPicPr>
            <p:cNvPr id="15" name="그림 14">
              <a:extLst>
                <a:ext uri="{FF2B5EF4-FFF2-40B4-BE49-F238E27FC236}">
                  <a16:creationId xmlns:a16="http://schemas.microsoft.com/office/drawing/2014/main" id="{611FFF8F-FDBE-41A0-89FA-6F2C0B749E52}"/>
                </a:ext>
              </a:extLst>
            </p:cNvPr>
            <p:cNvPicPr>
              <a:picLocks noChangeAspect="1"/>
            </p:cNvPicPr>
            <p:nvPr/>
          </p:nvPicPr>
          <p:blipFill>
            <a:blip r:embed="rId10"/>
            <a:stretch>
              <a:fillRect/>
            </a:stretch>
          </p:blipFill>
          <p:spPr>
            <a:xfrm>
              <a:off x="2852155" y="2202808"/>
              <a:ext cx="540000" cy="540000"/>
            </a:xfrm>
            <a:prstGeom prst="rect">
              <a:avLst/>
            </a:prstGeom>
          </p:spPr>
        </p:pic>
        <p:pic>
          <p:nvPicPr>
            <p:cNvPr id="1026" name="Picture 2" descr="E-commerce - Free commerce icons">
              <a:extLst>
                <a:ext uri="{FF2B5EF4-FFF2-40B4-BE49-F238E27FC236}">
                  <a16:creationId xmlns:a16="http://schemas.microsoft.com/office/drawing/2014/main" id="{E15EBCF7-D98C-4777-9568-A459E1F29A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0400" y="4251443"/>
              <a:ext cx="655184" cy="65518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그림 16">
            <a:extLst>
              <a:ext uri="{FF2B5EF4-FFF2-40B4-BE49-F238E27FC236}">
                <a16:creationId xmlns:a16="http://schemas.microsoft.com/office/drawing/2014/main" id="{6A08B907-4DD3-4A86-8870-AE01AC498F77}"/>
              </a:ext>
            </a:extLst>
          </p:cNvPr>
          <p:cNvPicPr>
            <a:picLocks noChangeAspect="1"/>
          </p:cNvPicPr>
          <p:nvPr/>
        </p:nvPicPr>
        <p:blipFill>
          <a:blip r:embed="rId12"/>
          <a:stretch>
            <a:fillRect/>
          </a:stretch>
        </p:blipFill>
        <p:spPr>
          <a:xfrm>
            <a:off x="3220793" y="5929897"/>
            <a:ext cx="500686" cy="500686"/>
          </a:xfrm>
          <a:prstGeom prst="rect">
            <a:avLst/>
          </a:prstGeom>
        </p:spPr>
      </p:pic>
      <p:sp>
        <p:nvSpPr>
          <p:cNvPr id="401" name="TextBox 400">
            <a:extLst>
              <a:ext uri="{FF2B5EF4-FFF2-40B4-BE49-F238E27FC236}">
                <a16:creationId xmlns:a16="http://schemas.microsoft.com/office/drawing/2014/main" id="{A4015B67-B1B6-43CC-ADD7-FB6C97D0D755}"/>
              </a:ext>
            </a:extLst>
          </p:cNvPr>
          <p:cNvSpPr txBox="1"/>
          <p:nvPr/>
        </p:nvSpPr>
        <p:spPr>
          <a:xfrm>
            <a:off x="3535475" y="5965164"/>
            <a:ext cx="4863927" cy="430887"/>
          </a:xfrm>
          <a:prstGeom prst="rect">
            <a:avLst/>
          </a:prstGeom>
          <a:noFill/>
        </p:spPr>
        <p:txBody>
          <a:bodyPr wrap="square" rtlCol="0">
            <a:spAutoFit/>
          </a:bodyPr>
          <a:lstStyle/>
          <a:p>
            <a:pPr algn="ctr"/>
            <a:r>
              <a:rPr lang="en-US" altLang="ko-KR" sz="2200" b="1" dirty="0"/>
              <a:t>More than 140 billion entries</a:t>
            </a:r>
            <a:endParaRPr lang="ko-KR" altLang="en-US" sz="2200" b="1" dirty="0"/>
          </a:p>
        </p:txBody>
      </p:sp>
      <p:pic>
        <p:nvPicPr>
          <p:cNvPr id="5" name="그림 4">
            <a:extLst>
              <a:ext uri="{FF2B5EF4-FFF2-40B4-BE49-F238E27FC236}">
                <a16:creationId xmlns:a16="http://schemas.microsoft.com/office/drawing/2014/main" id="{3475799D-B3EF-4CF9-867D-A8F0CDEF48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20742" y="2588183"/>
            <a:ext cx="5188727" cy="2259934"/>
          </a:xfrm>
          <a:prstGeom prst="rect">
            <a:avLst/>
          </a:prstGeom>
        </p:spPr>
      </p:pic>
    </p:spTree>
    <p:custDataLst>
      <p:tags r:id="rId1"/>
    </p:custDataLst>
    <p:extLst>
      <p:ext uri="{BB962C8B-B14F-4D97-AF65-F5344CB8AC3E}">
        <p14:creationId xmlns:p14="http://schemas.microsoft.com/office/powerpoint/2010/main" val="1707284031"/>
      </p:ext>
    </p:extLst>
  </p:cSld>
  <p:clrMapOvr>
    <a:masterClrMapping/>
  </p:clrMapOvr>
  <mc:AlternateContent xmlns:mc="http://schemas.openxmlformats.org/markup-compatibility/2006" xmlns:p14="http://schemas.microsoft.com/office/powerpoint/2010/main">
    <mc:Choice Requires="p14">
      <p:transition spd="slow" p14:dur="2000" advTm="33815"/>
    </mc:Choice>
    <mc:Fallback xmlns="">
      <p:transition spd="slow" advTm="33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1DFDBF-C14B-4B00-909B-4F2EBB451C90}"/>
              </a:ext>
            </a:extLst>
          </p:cNvPr>
          <p:cNvSpPr>
            <a:spLocks noGrp="1"/>
          </p:cNvSpPr>
          <p:nvPr>
            <p:ph type="title"/>
          </p:nvPr>
        </p:nvSpPr>
        <p:spPr/>
        <p:txBody>
          <a:bodyPr/>
          <a:lstStyle/>
          <a:p>
            <a:r>
              <a:rPr lang="en-US" altLang="ko-KR" dirty="0"/>
              <a:t>Problem definition</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E25AD053-76E8-4544-9353-AF696AB212B6}"/>
                  </a:ext>
                </a:extLst>
              </p:cNvPr>
              <p:cNvSpPr>
                <a:spLocks noGrp="1"/>
              </p:cNvSpPr>
              <p:nvPr>
                <p:ph idx="1"/>
              </p:nvPr>
            </p:nvSpPr>
            <p:spPr>
              <a:xfrm>
                <a:off x="276397" y="1188720"/>
                <a:ext cx="11639203" cy="5320937"/>
              </a:xfrm>
            </p:spPr>
            <p:txBody>
              <a:bodyPr>
                <a:normAutofit lnSpcReduction="10000"/>
              </a:bodyPr>
              <a:lstStyle/>
              <a:p>
                <a:pPr marL="0" indent="0">
                  <a:buNone/>
                </a:pPr>
                <a:r>
                  <a:rPr lang="en-US" altLang="ko-KR" dirty="0"/>
                  <a:t>Lossy compression of an irregular tensor. </a:t>
                </a:r>
              </a:p>
              <a:p>
                <a:pPr marL="0" indent="0">
                  <a:buNone/>
                </a:pPr>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r>
                  <a:rPr lang="en-US" altLang="ko-KR" b="1" dirty="0">
                    <a:solidFill>
                      <a:srgbClr val="485190"/>
                    </a:solidFill>
                  </a:rPr>
                  <a:t>Given</a:t>
                </a:r>
                <a:r>
                  <a:rPr lang="en-US" altLang="ko-KR" dirty="0"/>
                  <a:t>: an irregular tensor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i="1">
                                    <a:latin typeface="Cambria Math" panose="02040503050406030204" pitchFamily="18" charset="0"/>
                                  </a:rPr>
                                  <m:t>𝓧</m:t>
                                </m:r>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endParaRPr lang="en-US" altLang="ko-KR" b="1" dirty="0"/>
              </a:p>
              <a:p>
                <a:r>
                  <a:rPr lang="en-US" altLang="ko-KR" b="1" dirty="0">
                    <a:solidFill>
                      <a:srgbClr val="485190"/>
                    </a:solidFill>
                  </a:rPr>
                  <a:t>Find</a:t>
                </a:r>
                <a:r>
                  <a:rPr lang="en-US" altLang="ko-KR" dirty="0"/>
                  <a:t>: the compressed data </a:t>
                </a:r>
                <a14:m>
                  <m:oMath xmlns:m="http://schemas.openxmlformats.org/officeDocument/2006/math">
                    <m:r>
                      <a:rPr lang="en-US" altLang="ko-KR" b="1" i="1">
                        <a:latin typeface="Cambria Math" panose="02040503050406030204" pitchFamily="18" charset="0"/>
                      </a:rPr>
                      <m:t>𝑫</m:t>
                    </m:r>
                  </m:oMath>
                </a14:m>
                <a:endParaRPr lang="en-US" altLang="ko-KR" dirty="0"/>
              </a:p>
              <a:p>
                <a:r>
                  <a:rPr lang="en-US" altLang="ko-KR" b="1" dirty="0">
                    <a:solidFill>
                      <a:srgbClr val="485190"/>
                    </a:solidFill>
                  </a:rPr>
                  <a:t>To minimize</a:t>
                </a:r>
                <a:r>
                  <a:rPr lang="en-US" altLang="ko-KR" dirty="0"/>
                  <a:t>: (1) the size of </a:t>
                </a:r>
                <a14:m>
                  <m:oMath xmlns:m="http://schemas.openxmlformats.org/officeDocument/2006/math">
                    <m:r>
                      <a:rPr lang="en-US" altLang="ko-KR" b="1" i="1">
                        <a:latin typeface="Cambria Math" panose="02040503050406030204" pitchFamily="18" charset="0"/>
                      </a:rPr>
                      <m:t>𝑫</m:t>
                    </m:r>
                  </m:oMath>
                </a14:m>
                <a:r>
                  <a:rPr lang="ko-KR" altLang="en-US" dirty="0"/>
                  <a:t> </a:t>
                </a:r>
                <a:r>
                  <a:rPr lang="en-US" altLang="ko-KR" dirty="0"/>
                  <a:t>and the approximation error </a:t>
                </a:r>
                <a14:m>
                  <m:oMath xmlns:m="http://schemas.openxmlformats.org/officeDocument/2006/math">
                    <m:nary>
                      <m:naryPr>
                        <m:chr m:val="∑"/>
                        <m:ctrlPr>
                          <a:rPr lang="en-US" altLang="ko-KR" b="1" i="1" smtClean="0">
                            <a:latin typeface="Cambria Math" panose="02040503050406030204" pitchFamily="18" charset="0"/>
                          </a:rPr>
                        </m:ctrlPr>
                      </m:naryPr>
                      <m:sub>
                        <m:r>
                          <a:rPr lang="en-US" altLang="ko-KR" b="1" i="1" smtClean="0">
                            <a:latin typeface="Cambria Math" panose="02040503050406030204" pitchFamily="18" charset="0"/>
                          </a:rPr>
                          <m:t>𝒌</m:t>
                        </m:r>
                        <m:r>
                          <a:rPr lang="en-US" altLang="ko-KR" b="1" i="1" smtClean="0">
                            <a:latin typeface="Cambria Math" panose="02040503050406030204" pitchFamily="18" charset="0"/>
                          </a:rPr>
                          <m:t>=</m:t>
                        </m:r>
                        <m:r>
                          <a:rPr lang="en-US" altLang="ko-KR" b="1" i="1" smtClean="0">
                            <a:latin typeface="Cambria Math" panose="02040503050406030204" pitchFamily="18" charset="0"/>
                          </a:rPr>
                          <m:t>𝟏</m:t>
                        </m:r>
                      </m:sub>
                      <m:sup>
                        <m:r>
                          <a:rPr lang="en-US" altLang="ko-KR" b="1" i="1" smtClean="0">
                            <a:latin typeface="Cambria Math" panose="02040503050406030204" pitchFamily="18" charset="0"/>
                          </a:rPr>
                          <m:t>𝑲</m:t>
                        </m:r>
                      </m:sup>
                      <m:e>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𝓧</m:t>
                                    </m:r>
                                  </m:e>
                                  <m:sub>
                                    <m:r>
                                      <a:rPr lang="en-US" altLang="ko-KR" b="1" i="1" smtClean="0">
                                        <a:latin typeface="Cambria Math" panose="02040503050406030204" pitchFamily="18" charset="0"/>
                                      </a:rPr>
                                      <m:t>𝒌</m:t>
                                    </m:r>
                                  </m:sub>
                                </m:sSub>
                                <m:r>
                                  <a:rPr lang="en-US" altLang="ko-KR" b="1" i="1" smtClean="0">
                                    <a:latin typeface="Cambria Math" panose="02040503050406030204" pitchFamily="18" charset="0"/>
                                  </a:rPr>
                                  <m:t>−</m:t>
                                </m:r>
                                <m:sSub>
                                  <m:sSubPr>
                                    <m:ctrlPr>
                                      <a:rPr lang="en-US" altLang="ko-KR" b="1" i="1" smtClean="0">
                                        <a:latin typeface="Cambria Math" panose="02040503050406030204" pitchFamily="18" charset="0"/>
                                      </a:rPr>
                                    </m:ctrlPr>
                                  </m:sSubPr>
                                  <m:e>
                                    <m:acc>
                                      <m:accPr>
                                        <m:chr m:val="̃"/>
                                        <m:ctrlPr>
                                          <a:rPr lang="en-US" altLang="ko-KR" b="1" i="1" smtClean="0">
                                            <a:latin typeface="Cambria Math" panose="02040503050406030204" pitchFamily="18" charset="0"/>
                                          </a:rPr>
                                        </m:ctrlPr>
                                      </m:accPr>
                                      <m:e>
                                        <m:r>
                                          <a:rPr lang="en-US" altLang="ko-KR" b="1" i="1" smtClean="0">
                                            <a:latin typeface="Cambria Math" panose="02040503050406030204" pitchFamily="18" charset="0"/>
                                          </a:rPr>
                                          <m:t>𝓧</m:t>
                                        </m:r>
                                      </m:e>
                                    </m:acc>
                                  </m:e>
                                  <m:sub>
                                    <m:r>
                                      <a:rPr lang="en-US" altLang="ko-KR" b="1" i="1" smtClean="0">
                                        <a:latin typeface="Cambria Math" panose="02040503050406030204" pitchFamily="18" charset="0"/>
                                      </a:rPr>
                                      <m:t>𝒌</m:t>
                                    </m:r>
                                  </m:sub>
                                </m:sSub>
                              </m:e>
                            </m:d>
                          </m:e>
                          <m:sub>
                            <m:r>
                              <a:rPr lang="en-US" altLang="ko-KR" b="1" i="1">
                                <a:latin typeface="Cambria Math" panose="02040503050406030204" pitchFamily="18" charset="0"/>
                              </a:rPr>
                              <m:t>𝑭</m:t>
                            </m:r>
                          </m:sub>
                          <m:sup>
                            <m:r>
                              <a:rPr lang="en-US" altLang="ko-KR" b="1" i="1">
                                <a:latin typeface="Cambria Math" panose="02040503050406030204" pitchFamily="18" charset="0"/>
                              </a:rPr>
                              <m:t>𝟐</m:t>
                            </m:r>
                          </m:sup>
                        </m:sSubSup>
                      </m:e>
                    </m:nary>
                  </m:oMath>
                </a14:m>
                <a:endParaRPr lang="en-US" altLang="ko-KR" b="1" dirty="0"/>
              </a:p>
              <a:p>
                <a:pPr marL="0" indent="0">
                  <a:buNone/>
                </a:pPr>
                <a:r>
                  <a:rPr lang="en-US" altLang="ko-KR" dirty="0"/>
                  <a:t>		     where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dirty="0" smtClean="0">
                                        <a:latin typeface="Cambria Math" panose="02040503050406030204" pitchFamily="18" charset="0"/>
                                      </a:rPr>
                                    </m:ctrlPr>
                                  </m:accPr>
                                  <m:e>
                                    <m:r>
                                      <a:rPr lang="en-US" altLang="ko-KR" b="1" i="1" dirty="0" smtClean="0">
                                        <a:latin typeface="Cambria Math" panose="02040503050406030204" pitchFamily="18" charset="0"/>
                                      </a:rPr>
                                      <m:t>𝓧</m:t>
                                    </m:r>
                                  </m:e>
                                </m:acc>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r>
                      <a:rPr lang="en-US" altLang="ko-KR" b="1" i="1">
                        <a:latin typeface="Cambria Math" panose="02040503050406030204" pitchFamily="18" charset="0"/>
                      </a:rPr>
                      <m:t> </m:t>
                    </m:r>
                  </m:oMath>
                </a14:m>
                <a:r>
                  <a:rPr lang="en-US" altLang="ko-KR" dirty="0"/>
                  <a:t>is the approximation of the input tensor.</a:t>
                </a:r>
                <a:endParaRPr lang="ko-KR" altLang="en-US" dirty="0"/>
              </a:p>
            </p:txBody>
          </p:sp>
        </mc:Choice>
        <mc:Fallback xmlns="">
          <p:sp>
            <p:nvSpPr>
              <p:cNvPr id="3" name="내용 개체 틀 2">
                <a:extLst>
                  <a:ext uri="{FF2B5EF4-FFF2-40B4-BE49-F238E27FC236}">
                    <a16:creationId xmlns:a16="http://schemas.microsoft.com/office/drawing/2014/main" id="{E25AD053-76E8-4544-9353-AF696AB212B6}"/>
                  </a:ext>
                </a:extLst>
              </p:cNvPr>
              <p:cNvSpPr>
                <a:spLocks noGrp="1" noRot="1" noChangeAspect="1" noMove="1" noResize="1" noEditPoints="1" noAdjustHandles="1" noChangeArrowheads="1" noChangeShapeType="1" noTextEdit="1"/>
              </p:cNvSpPr>
              <p:nvPr>
                <p:ph idx="1"/>
              </p:nvPr>
            </p:nvSpPr>
            <p:spPr>
              <a:xfrm>
                <a:off x="276397" y="1188720"/>
                <a:ext cx="11639203" cy="5320937"/>
              </a:xfrm>
              <a:blipFill>
                <a:blip r:embed="rId3"/>
                <a:stretch>
                  <a:fillRect l="-1047" t="-2520"/>
                </a:stretch>
              </a:blipFill>
            </p:spPr>
            <p:txBody>
              <a:bodyPr/>
              <a:lstStyle/>
              <a:p>
                <a:r>
                  <a:rPr lang="ko-KR" altLang="en-US">
                    <a:noFill/>
                  </a:rPr>
                  <a:t> </a:t>
                </a:r>
              </a:p>
            </p:txBody>
          </p:sp>
        </mc:Fallback>
      </mc:AlternateContent>
      <p:sp>
        <p:nvSpPr>
          <p:cNvPr id="4" name="슬라이드 번호 개체 틀 3">
            <a:extLst>
              <a:ext uri="{FF2B5EF4-FFF2-40B4-BE49-F238E27FC236}">
                <a16:creationId xmlns:a16="http://schemas.microsoft.com/office/drawing/2014/main" id="{765CA62B-BA5E-43DF-8BF8-1C26F32AA153}"/>
              </a:ext>
            </a:extLst>
          </p:cNvPr>
          <p:cNvSpPr>
            <a:spLocks noGrp="1"/>
          </p:cNvSpPr>
          <p:nvPr>
            <p:ph type="sldNum" sz="quarter" idx="12"/>
          </p:nvPr>
        </p:nvSpPr>
        <p:spPr/>
        <p:txBody>
          <a:bodyPr/>
          <a:lstStyle/>
          <a:p>
            <a:fld id="{439E02B6-F1B5-4FE8-897B-C4C911F1FA68}" type="slidenum">
              <a:rPr lang="ko-KR" altLang="en-US" smtClean="0"/>
              <a:t>5</a:t>
            </a:fld>
            <a:endParaRPr lang="ko-KR" altLang="en-US"/>
          </a:p>
        </p:txBody>
      </p:sp>
      <p:sp>
        <p:nvSpPr>
          <p:cNvPr id="85" name="화살표: 오른쪽 84">
            <a:extLst>
              <a:ext uri="{FF2B5EF4-FFF2-40B4-BE49-F238E27FC236}">
                <a16:creationId xmlns:a16="http://schemas.microsoft.com/office/drawing/2014/main" id="{D665BFD7-FC1E-4C93-8001-7327849B20F2}"/>
              </a:ext>
            </a:extLst>
          </p:cNvPr>
          <p:cNvSpPr/>
          <p:nvPr/>
        </p:nvSpPr>
        <p:spPr>
          <a:xfrm>
            <a:off x="4737864" y="2564576"/>
            <a:ext cx="657616" cy="463463"/>
          </a:xfrm>
          <a:prstGeom prst="rightArrow">
            <a:avLst/>
          </a:prstGeom>
          <a:solidFill>
            <a:srgbClr val="485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6" name="그림 85">
            <a:extLst>
              <a:ext uri="{FF2B5EF4-FFF2-40B4-BE49-F238E27FC236}">
                <a16:creationId xmlns:a16="http://schemas.microsoft.com/office/drawing/2014/main" id="{9AAACF6F-2379-4183-AD52-F819F4E61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336" y="2389556"/>
            <a:ext cx="813502" cy="813502"/>
          </a:xfrm>
          <a:prstGeom prst="rect">
            <a:avLst/>
          </a:prstGeom>
        </p:spPr>
      </p:pic>
      <p:sp>
        <p:nvSpPr>
          <p:cNvPr id="87" name="화살표: 오른쪽 86">
            <a:extLst>
              <a:ext uri="{FF2B5EF4-FFF2-40B4-BE49-F238E27FC236}">
                <a16:creationId xmlns:a16="http://schemas.microsoft.com/office/drawing/2014/main" id="{B3129B9A-A14F-427F-983A-2CA84BCAE3F6}"/>
              </a:ext>
            </a:extLst>
          </p:cNvPr>
          <p:cNvSpPr/>
          <p:nvPr/>
        </p:nvSpPr>
        <p:spPr>
          <a:xfrm>
            <a:off x="6914694" y="2564576"/>
            <a:ext cx="657616" cy="463463"/>
          </a:xfrm>
          <a:prstGeom prst="rightArrow">
            <a:avLst/>
          </a:prstGeom>
          <a:solidFill>
            <a:srgbClr val="4851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4E5C10C5-CCDF-4466-A178-32B7A26930A0}"/>
                  </a:ext>
                </a:extLst>
              </p:cNvPr>
              <p:cNvSpPr txBox="1"/>
              <p:nvPr/>
            </p:nvSpPr>
            <p:spPr>
              <a:xfrm>
                <a:off x="1101277" y="2646094"/>
                <a:ext cx="1214500" cy="398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400" b="1" i="1" smtClean="0">
                              <a:latin typeface="Cambria Math" panose="02040503050406030204" pitchFamily="18" charset="0"/>
                            </a:rPr>
                          </m:ctrlPr>
                        </m:sSubSupPr>
                        <m:e>
                          <m:d>
                            <m:dPr>
                              <m:begChr m:val="{"/>
                              <m:endChr m:val="}"/>
                              <m:ctrlPr>
                                <a:rPr lang="en-US" altLang="ko-KR" sz="2400" b="1" i="1" smtClean="0">
                                  <a:latin typeface="Cambria Math" panose="02040503050406030204" pitchFamily="18" charset="0"/>
                                </a:rPr>
                              </m:ctrlPr>
                            </m:dPr>
                            <m:e>
                              <m:sSub>
                                <m:sSubPr>
                                  <m:ctrlPr>
                                    <a:rPr lang="en-US" altLang="ko-KR" sz="2400" b="1" i="1" smtClean="0">
                                      <a:latin typeface="Cambria Math" panose="02040503050406030204" pitchFamily="18" charset="0"/>
                                    </a:rPr>
                                  </m:ctrlPr>
                                </m:sSubPr>
                                <m:e>
                                  <m:r>
                                    <a:rPr lang="en-US" altLang="ko-KR" sz="2400" b="1" i="1" smtClean="0">
                                      <a:latin typeface="Cambria Math" panose="02040503050406030204" pitchFamily="18" charset="0"/>
                                    </a:rPr>
                                    <m:t>𝓧</m:t>
                                  </m:r>
                                </m:e>
                                <m:sub>
                                  <m:r>
                                    <a:rPr lang="en-US" altLang="ko-KR" sz="2400" b="1" i="1" smtClean="0">
                                      <a:latin typeface="Cambria Math" panose="02040503050406030204" pitchFamily="18" charset="0"/>
                                    </a:rPr>
                                    <m:t>𝒌</m:t>
                                  </m:r>
                                </m:sub>
                              </m:sSub>
                            </m:e>
                          </m:d>
                        </m:e>
                        <m:sub>
                          <m:r>
                            <a:rPr lang="en-US" altLang="ko-KR" sz="2400" b="1" i="1" smtClean="0">
                              <a:latin typeface="Cambria Math" panose="02040503050406030204" pitchFamily="18" charset="0"/>
                            </a:rPr>
                            <m:t>𝒌</m:t>
                          </m:r>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𝟏</m:t>
                          </m:r>
                        </m:sub>
                        <m:sup>
                          <m:r>
                            <a:rPr lang="en-US" altLang="ko-KR" sz="2400" b="1" i="1" smtClean="0">
                              <a:latin typeface="Cambria Math" panose="02040503050406030204" pitchFamily="18" charset="0"/>
                            </a:rPr>
                            <m:t>𝑲</m:t>
                          </m:r>
                        </m:sup>
                      </m:sSubSup>
                    </m:oMath>
                  </m:oMathPara>
                </a14:m>
                <a:endParaRPr lang="ko-KR" altLang="en-US" sz="2400" b="1" dirty="0"/>
              </a:p>
            </p:txBody>
          </p:sp>
        </mc:Choice>
        <mc:Fallback xmlns="">
          <p:sp>
            <p:nvSpPr>
              <p:cNvPr id="146" name="TextBox 145">
                <a:extLst>
                  <a:ext uri="{FF2B5EF4-FFF2-40B4-BE49-F238E27FC236}">
                    <a16:creationId xmlns:a16="http://schemas.microsoft.com/office/drawing/2014/main" id="{4E5C10C5-CCDF-4466-A178-32B7A26930A0}"/>
                  </a:ext>
                </a:extLst>
              </p:cNvPr>
              <p:cNvSpPr txBox="1">
                <a:spLocks noRot="1" noChangeAspect="1" noMove="1" noResize="1" noEditPoints="1" noAdjustHandles="1" noChangeArrowheads="1" noChangeShapeType="1" noTextEdit="1"/>
              </p:cNvSpPr>
              <p:nvPr/>
            </p:nvSpPr>
            <p:spPr>
              <a:xfrm>
                <a:off x="1101277" y="2646094"/>
                <a:ext cx="1214500" cy="398699"/>
              </a:xfrm>
              <a:prstGeom prst="rect">
                <a:avLst/>
              </a:prstGeom>
              <a:blipFill>
                <a:blip r:embed="rId5"/>
                <a:stretch>
                  <a:fillRect b="-15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02FA913A-31F8-45C2-B7A1-CE373913874B}"/>
                  </a:ext>
                </a:extLst>
              </p:cNvPr>
              <p:cNvSpPr txBox="1"/>
              <p:nvPr/>
            </p:nvSpPr>
            <p:spPr>
              <a:xfrm>
                <a:off x="9982200" y="2476112"/>
                <a:ext cx="1214500" cy="545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400" b="1" i="1" smtClean="0">
                              <a:latin typeface="Cambria Math" panose="02040503050406030204" pitchFamily="18" charset="0"/>
                            </a:rPr>
                          </m:ctrlPr>
                        </m:sSubSupPr>
                        <m:e>
                          <m:d>
                            <m:dPr>
                              <m:begChr m:val="{"/>
                              <m:endChr m:val="}"/>
                              <m:ctrlPr>
                                <a:rPr lang="en-US" altLang="ko-KR" sz="2400" b="1" i="1" smtClean="0">
                                  <a:latin typeface="Cambria Math" panose="02040503050406030204" pitchFamily="18" charset="0"/>
                                </a:rPr>
                              </m:ctrlPr>
                            </m:dPr>
                            <m:e>
                              <m:sSub>
                                <m:sSubPr>
                                  <m:ctrlPr>
                                    <a:rPr lang="en-US" altLang="ko-KR" sz="2400" b="1" i="1" smtClean="0">
                                      <a:latin typeface="Cambria Math" panose="02040503050406030204" pitchFamily="18" charset="0"/>
                                    </a:rPr>
                                  </m:ctrlPr>
                                </m:sSubPr>
                                <m:e>
                                  <m:acc>
                                    <m:accPr>
                                      <m:chr m:val="̃"/>
                                      <m:ctrlPr>
                                        <a:rPr lang="en-US" altLang="ko-KR" sz="2400" b="1" i="1" smtClean="0">
                                          <a:latin typeface="Cambria Math" panose="02040503050406030204" pitchFamily="18" charset="0"/>
                                        </a:rPr>
                                      </m:ctrlPr>
                                    </m:accPr>
                                    <m:e>
                                      <m:r>
                                        <a:rPr lang="en-US" altLang="ko-KR" sz="2400" b="1" i="1">
                                          <a:latin typeface="Cambria Math" panose="02040503050406030204" pitchFamily="18" charset="0"/>
                                        </a:rPr>
                                        <m:t>𝓧</m:t>
                                      </m:r>
                                    </m:e>
                                  </m:acc>
                                </m:e>
                                <m:sub>
                                  <m:r>
                                    <a:rPr lang="en-US" altLang="ko-KR" sz="2400" b="1" i="1" smtClean="0">
                                      <a:latin typeface="Cambria Math" panose="02040503050406030204" pitchFamily="18" charset="0"/>
                                    </a:rPr>
                                    <m:t>𝒌</m:t>
                                  </m:r>
                                </m:sub>
                              </m:sSub>
                            </m:e>
                          </m:d>
                        </m:e>
                        <m:sub>
                          <m:r>
                            <a:rPr lang="en-US" altLang="ko-KR" sz="2400" b="1" i="1" smtClean="0">
                              <a:latin typeface="Cambria Math" panose="02040503050406030204" pitchFamily="18" charset="0"/>
                            </a:rPr>
                            <m:t>𝒌</m:t>
                          </m:r>
                          <m:r>
                            <a:rPr lang="en-US" altLang="ko-KR" sz="2400" b="1" i="1" smtClean="0">
                              <a:latin typeface="Cambria Math" panose="02040503050406030204" pitchFamily="18" charset="0"/>
                            </a:rPr>
                            <m:t>=</m:t>
                          </m:r>
                          <m:r>
                            <a:rPr lang="en-US" altLang="ko-KR" sz="2400" b="1" i="1" smtClean="0">
                              <a:latin typeface="Cambria Math" panose="02040503050406030204" pitchFamily="18" charset="0"/>
                            </a:rPr>
                            <m:t>𝟏</m:t>
                          </m:r>
                        </m:sub>
                        <m:sup>
                          <m:r>
                            <a:rPr lang="en-US" altLang="ko-KR" sz="2400" b="1" i="1" smtClean="0">
                              <a:latin typeface="Cambria Math" panose="02040503050406030204" pitchFamily="18" charset="0"/>
                            </a:rPr>
                            <m:t>𝑲</m:t>
                          </m:r>
                        </m:sup>
                      </m:sSubSup>
                    </m:oMath>
                  </m:oMathPara>
                </a14:m>
                <a:endParaRPr lang="ko-KR" altLang="en-US" sz="2400" b="1" dirty="0"/>
              </a:p>
            </p:txBody>
          </p:sp>
        </mc:Choice>
        <mc:Fallback xmlns="">
          <p:sp>
            <p:nvSpPr>
              <p:cNvPr id="147" name="TextBox 146">
                <a:extLst>
                  <a:ext uri="{FF2B5EF4-FFF2-40B4-BE49-F238E27FC236}">
                    <a16:creationId xmlns:a16="http://schemas.microsoft.com/office/drawing/2014/main" id="{02FA913A-31F8-45C2-B7A1-CE373913874B}"/>
                  </a:ext>
                </a:extLst>
              </p:cNvPr>
              <p:cNvSpPr txBox="1">
                <a:spLocks noRot="1" noChangeAspect="1" noMove="1" noResize="1" noEditPoints="1" noAdjustHandles="1" noChangeArrowheads="1" noChangeShapeType="1" noTextEdit="1"/>
              </p:cNvSpPr>
              <p:nvPr/>
            </p:nvSpPr>
            <p:spPr>
              <a:xfrm>
                <a:off x="9982200" y="2476112"/>
                <a:ext cx="1214500" cy="545470"/>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8" name="직사각형 147">
                <a:extLst>
                  <a:ext uri="{FF2B5EF4-FFF2-40B4-BE49-F238E27FC236}">
                    <a16:creationId xmlns:a16="http://schemas.microsoft.com/office/drawing/2014/main" id="{20F1B71C-A614-4687-89D5-3A0EBB4B27B7}"/>
                  </a:ext>
                </a:extLst>
              </p:cNvPr>
              <p:cNvSpPr/>
              <p:nvPr/>
            </p:nvSpPr>
            <p:spPr>
              <a:xfrm>
                <a:off x="5899784" y="2619923"/>
                <a:ext cx="4395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b="1" i="1">
                          <a:latin typeface="Cambria Math" panose="02040503050406030204" pitchFamily="18" charset="0"/>
                        </a:rPr>
                        <m:t>𝑫</m:t>
                      </m:r>
                    </m:oMath>
                  </m:oMathPara>
                </a14:m>
                <a:endParaRPr lang="ko-KR" altLang="en-US" b="1" dirty="0"/>
              </a:p>
            </p:txBody>
          </p:sp>
        </mc:Choice>
        <mc:Fallback xmlns="">
          <p:sp>
            <p:nvSpPr>
              <p:cNvPr id="148" name="직사각형 147">
                <a:extLst>
                  <a:ext uri="{FF2B5EF4-FFF2-40B4-BE49-F238E27FC236}">
                    <a16:creationId xmlns:a16="http://schemas.microsoft.com/office/drawing/2014/main" id="{20F1B71C-A614-4687-89D5-3A0EBB4B27B7}"/>
                  </a:ext>
                </a:extLst>
              </p:cNvPr>
              <p:cNvSpPr>
                <a:spLocks noRot="1" noChangeAspect="1" noMove="1" noResize="1" noEditPoints="1" noAdjustHandles="1" noChangeArrowheads="1" noChangeShapeType="1" noTextEdit="1"/>
              </p:cNvSpPr>
              <p:nvPr/>
            </p:nvSpPr>
            <p:spPr>
              <a:xfrm>
                <a:off x="5899784" y="2619923"/>
                <a:ext cx="439544" cy="369332"/>
              </a:xfrm>
              <a:prstGeom prst="rect">
                <a:avLst/>
              </a:prstGeom>
              <a:blipFill>
                <a:blip r:embed="rId7"/>
                <a:stretch>
                  <a:fillRect/>
                </a:stretch>
              </a:blipFill>
            </p:spPr>
            <p:txBody>
              <a:bodyPr/>
              <a:lstStyle/>
              <a:p>
                <a:r>
                  <a:rPr lang="ko-KR" altLang="en-US">
                    <a:noFill/>
                  </a:rPr>
                  <a:t> </a:t>
                </a:r>
              </a:p>
            </p:txBody>
          </p:sp>
        </mc:Fallback>
      </mc:AlternateContent>
      <p:grpSp>
        <p:nvGrpSpPr>
          <p:cNvPr id="24" name="그룹 23">
            <a:extLst>
              <a:ext uri="{FF2B5EF4-FFF2-40B4-BE49-F238E27FC236}">
                <a16:creationId xmlns:a16="http://schemas.microsoft.com/office/drawing/2014/main" id="{15BEDBF3-044E-4878-9DD4-417CA5B5860D}"/>
              </a:ext>
            </a:extLst>
          </p:cNvPr>
          <p:cNvGrpSpPr/>
          <p:nvPr/>
        </p:nvGrpSpPr>
        <p:grpSpPr>
          <a:xfrm>
            <a:off x="2509230" y="1851453"/>
            <a:ext cx="1875778" cy="1889708"/>
            <a:chOff x="747231" y="3626620"/>
            <a:chExt cx="2409665" cy="2414127"/>
          </a:xfrm>
        </p:grpSpPr>
        <p:grpSp>
          <p:nvGrpSpPr>
            <p:cNvPr id="36" name="그룹 35">
              <a:extLst>
                <a:ext uri="{FF2B5EF4-FFF2-40B4-BE49-F238E27FC236}">
                  <a16:creationId xmlns:a16="http://schemas.microsoft.com/office/drawing/2014/main" id="{E11EC132-ECE8-4DBE-A5FF-DC0E527A0C45}"/>
                </a:ext>
              </a:extLst>
            </p:cNvPr>
            <p:cNvGrpSpPr/>
            <p:nvPr/>
          </p:nvGrpSpPr>
          <p:grpSpPr>
            <a:xfrm>
              <a:off x="1448255" y="3626620"/>
              <a:ext cx="1708641" cy="1293876"/>
              <a:chOff x="3333712" y="3597014"/>
              <a:chExt cx="1708641" cy="1293876"/>
            </a:xfrm>
            <a:solidFill>
              <a:srgbClr val="92D050"/>
            </a:solidFill>
          </p:grpSpPr>
          <p:grpSp>
            <p:nvGrpSpPr>
              <p:cNvPr id="79" name="그룹 78">
                <a:extLst>
                  <a:ext uri="{FF2B5EF4-FFF2-40B4-BE49-F238E27FC236}">
                    <a16:creationId xmlns:a16="http://schemas.microsoft.com/office/drawing/2014/main" id="{220AA715-1736-4F60-9F46-499A692AF5BA}"/>
                  </a:ext>
                </a:extLst>
              </p:cNvPr>
              <p:cNvGrpSpPr/>
              <p:nvPr/>
            </p:nvGrpSpPr>
            <p:grpSpPr>
              <a:xfrm>
                <a:off x="3333712" y="3597014"/>
                <a:ext cx="1708641" cy="432000"/>
                <a:chOff x="1054091" y="4043812"/>
                <a:chExt cx="1708641" cy="432000"/>
              </a:xfrm>
              <a:grpFill/>
            </p:grpSpPr>
            <p:sp>
              <p:nvSpPr>
                <p:cNvPr id="92" name="직사각형 91">
                  <a:extLst>
                    <a:ext uri="{FF2B5EF4-FFF2-40B4-BE49-F238E27FC236}">
                      <a16:creationId xmlns:a16="http://schemas.microsoft.com/office/drawing/2014/main" id="{5791E99B-9EBC-4D2B-97BB-959BEA547F1B}"/>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직사각형 92">
                  <a:extLst>
                    <a:ext uri="{FF2B5EF4-FFF2-40B4-BE49-F238E27FC236}">
                      <a16:creationId xmlns:a16="http://schemas.microsoft.com/office/drawing/2014/main" id="{B14D5452-F54D-4B64-A30D-0F7223258F97}"/>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직사각형 93">
                  <a:extLst>
                    <a:ext uri="{FF2B5EF4-FFF2-40B4-BE49-F238E27FC236}">
                      <a16:creationId xmlns:a16="http://schemas.microsoft.com/office/drawing/2014/main" id="{1A26D7A9-DE5C-494C-88C7-250C66D2C152}"/>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직사각형 94">
                  <a:extLst>
                    <a:ext uri="{FF2B5EF4-FFF2-40B4-BE49-F238E27FC236}">
                      <a16:creationId xmlns:a16="http://schemas.microsoft.com/office/drawing/2014/main" id="{DFCC7B38-D2BA-4674-9B2C-75DDEFDAAB4B}"/>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0" name="그룹 79">
                <a:extLst>
                  <a:ext uri="{FF2B5EF4-FFF2-40B4-BE49-F238E27FC236}">
                    <a16:creationId xmlns:a16="http://schemas.microsoft.com/office/drawing/2014/main" id="{188AEF9F-F19B-4A69-B0D7-0A192039EE30}"/>
                  </a:ext>
                </a:extLst>
              </p:cNvPr>
              <p:cNvGrpSpPr/>
              <p:nvPr/>
            </p:nvGrpSpPr>
            <p:grpSpPr>
              <a:xfrm>
                <a:off x="3333712" y="4026163"/>
                <a:ext cx="1708641" cy="432000"/>
                <a:chOff x="1054091" y="4043812"/>
                <a:chExt cx="1708641" cy="432000"/>
              </a:xfrm>
              <a:grpFill/>
            </p:grpSpPr>
            <p:sp>
              <p:nvSpPr>
                <p:cNvPr id="88" name="직사각형 87">
                  <a:extLst>
                    <a:ext uri="{FF2B5EF4-FFF2-40B4-BE49-F238E27FC236}">
                      <a16:creationId xmlns:a16="http://schemas.microsoft.com/office/drawing/2014/main" id="{753E6934-A7E7-4507-848A-3E84337D9DE4}"/>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직사각형 88">
                  <a:extLst>
                    <a:ext uri="{FF2B5EF4-FFF2-40B4-BE49-F238E27FC236}">
                      <a16:creationId xmlns:a16="http://schemas.microsoft.com/office/drawing/2014/main" id="{B91FD60B-DC0C-43CA-A1D4-6D3D170302E2}"/>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2F25FD73-B682-4F72-929B-285A8D7B9F5A}"/>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직사각형 90">
                  <a:extLst>
                    <a:ext uri="{FF2B5EF4-FFF2-40B4-BE49-F238E27FC236}">
                      <a16:creationId xmlns:a16="http://schemas.microsoft.com/office/drawing/2014/main" id="{CA14A89A-8AA1-4E16-9ABD-3CD7BCA1AE75}"/>
                    </a:ext>
                  </a:extLst>
                </p:cNvPr>
                <p:cNvSpPr/>
                <p:nvPr/>
              </p:nvSpPr>
              <p:spPr>
                <a:xfrm>
                  <a:off x="2330732"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1" name="그룹 80">
                <a:extLst>
                  <a:ext uri="{FF2B5EF4-FFF2-40B4-BE49-F238E27FC236}">
                    <a16:creationId xmlns:a16="http://schemas.microsoft.com/office/drawing/2014/main" id="{B1F976E7-59F9-425C-8D7B-1726C89159A4}"/>
                  </a:ext>
                </a:extLst>
              </p:cNvPr>
              <p:cNvGrpSpPr/>
              <p:nvPr/>
            </p:nvGrpSpPr>
            <p:grpSpPr>
              <a:xfrm>
                <a:off x="3333712" y="4458890"/>
                <a:ext cx="1296000" cy="432000"/>
                <a:chOff x="1054091" y="4043812"/>
                <a:chExt cx="1296000" cy="432000"/>
              </a:xfrm>
              <a:grpFill/>
            </p:grpSpPr>
            <p:sp>
              <p:nvSpPr>
                <p:cNvPr id="82" name="직사각형 81">
                  <a:extLst>
                    <a:ext uri="{FF2B5EF4-FFF2-40B4-BE49-F238E27FC236}">
                      <a16:creationId xmlns:a16="http://schemas.microsoft.com/office/drawing/2014/main" id="{007CE5CE-BCE8-4B5D-8F0C-2D8DC92C2F78}"/>
                    </a:ext>
                  </a:extLst>
                </p:cNvPr>
                <p:cNvSpPr/>
                <p:nvPr/>
              </p:nvSpPr>
              <p:spPr>
                <a:xfrm>
                  <a:off x="1054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직사각형 82">
                  <a:extLst>
                    <a:ext uri="{FF2B5EF4-FFF2-40B4-BE49-F238E27FC236}">
                      <a16:creationId xmlns:a16="http://schemas.microsoft.com/office/drawing/2014/main" id="{5BC383F2-5F88-4232-8B26-ABD928E7C7F9}"/>
                    </a:ext>
                  </a:extLst>
                </p:cNvPr>
                <p:cNvSpPr/>
                <p:nvPr/>
              </p:nvSpPr>
              <p:spPr>
                <a:xfrm>
                  <a:off x="1486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직사각형 83">
                  <a:extLst>
                    <a:ext uri="{FF2B5EF4-FFF2-40B4-BE49-F238E27FC236}">
                      <a16:creationId xmlns:a16="http://schemas.microsoft.com/office/drawing/2014/main" id="{ED621458-ECB3-403E-BB04-FE4D113995AC}"/>
                    </a:ext>
                  </a:extLst>
                </p:cNvPr>
                <p:cNvSpPr/>
                <p:nvPr/>
              </p:nvSpPr>
              <p:spPr>
                <a:xfrm>
                  <a:off x="1918091" y="4043812"/>
                  <a:ext cx="432000" cy="43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7" name="그룹 36">
              <a:extLst>
                <a:ext uri="{FF2B5EF4-FFF2-40B4-BE49-F238E27FC236}">
                  <a16:creationId xmlns:a16="http://schemas.microsoft.com/office/drawing/2014/main" id="{B99C97B4-1C28-4A48-9C0A-AE821FEB767A}"/>
                </a:ext>
              </a:extLst>
            </p:cNvPr>
            <p:cNvGrpSpPr/>
            <p:nvPr/>
          </p:nvGrpSpPr>
          <p:grpSpPr>
            <a:xfrm>
              <a:off x="1097743" y="3903116"/>
              <a:ext cx="1708641" cy="2137631"/>
              <a:chOff x="3333712" y="3597014"/>
              <a:chExt cx="1708641" cy="2137631"/>
            </a:xfrm>
          </p:grpSpPr>
          <p:grpSp>
            <p:nvGrpSpPr>
              <p:cNvPr id="54" name="그룹 53">
                <a:extLst>
                  <a:ext uri="{FF2B5EF4-FFF2-40B4-BE49-F238E27FC236}">
                    <a16:creationId xmlns:a16="http://schemas.microsoft.com/office/drawing/2014/main" id="{4AF1C627-4581-4DD7-95D2-DA38D20472B8}"/>
                  </a:ext>
                </a:extLst>
              </p:cNvPr>
              <p:cNvGrpSpPr/>
              <p:nvPr/>
            </p:nvGrpSpPr>
            <p:grpSpPr>
              <a:xfrm>
                <a:off x="3333712" y="3597014"/>
                <a:ext cx="1708641" cy="432000"/>
                <a:chOff x="1054091" y="4043812"/>
                <a:chExt cx="1708641" cy="432000"/>
              </a:xfrm>
            </p:grpSpPr>
            <p:sp>
              <p:nvSpPr>
                <p:cNvPr id="75" name="직사각형 74">
                  <a:extLst>
                    <a:ext uri="{FF2B5EF4-FFF2-40B4-BE49-F238E27FC236}">
                      <a16:creationId xmlns:a16="http://schemas.microsoft.com/office/drawing/2014/main" id="{0C40B3AF-9589-42BB-8B56-FB05833DC7BD}"/>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75">
                  <a:extLst>
                    <a:ext uri="{FF2B5EF4-FFF2-40B4-BE49-F238E27FC236}">
                      <a16:creationId xmlns:a16="http://schemas.microsoft.com/office/drawing/2014/main" id="{0942C744-8ECA-49B0-B675-1EB2935F04C2}"/>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직사각형 76">
                  <a:extLst>
                    <a:ext uri="{FF2B5EF4-FFF2-40B4-BE49-F238E27FC236}">
                      <a16:creationId xmlns:a16="http://schemas.microsoft.com/office/drawing/2014/main" id="{2A826E08-EBE3-4BE3-B0A2-1EDC3E062D3D}"/>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77">
                  <a:extLst>
                    <a:ext uri="{FF2B5EF4-FFF2-40B4-BE49-F238E27FC236}">
                      <a16:creationId xmlns:a16="http://schemas.microsoft.com/office/drawing/2014/main" id="{4148DAA8-286F-4C5C-A4FC-452FDEDBF69E}"/>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5" name="그룹 54">
                <a:extLst>
                  <a:ext uri="{FF2B5EF4-FFF2-40B4-BE49-F238E27FC236}">
                    <a16:creationId xmlns:a16="http://schemas.microsoft.com/office/drawing/2014/main" id="{D0994718-D0EF-4EDF-A77B-8E05DF195681}"/>
                  </a:ext>
                </a:extLst>
              </p:cNvPr>
              <p:cNvGrpSpPr/>
              <p:nvPr/>
            </p:nvGrpSpPr>
            <p:grpSpPr>
              <a:xfrm>
                <a:off x="3333712" y="4026163"/>
                <a:ext cx="1708641" cy="432000"/>
                <a:chOff x="1054091" y="4043812"/>
                <a:chExt cx="1708641" cy="432000"/>
              </a:xfrm>
            </p:grpSpPr>
            <p:sp>
              <p:nvSpPr>
                <p:cNvPr id="71" name="직사각형 70">
                  <a:extLst>
                    <a:ext uri="{FF2B5EF4-FFF2-40B4-BE49-F238E27FC236}">
                      <a16:creationId xmlns:a16="http://schemas.microsoft.com/office/drawing/2014/main" id="{FD0A3624-D9A4-47E4-88D5-15AC8982E0AA}"/>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C7FAA86A-407C-426C-B2FD-9557DE9947BB}"/>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a:extLst>
                    <a:ext uri="{FF2B5EF4-FFF2-40B4-BE49-F238E27FC236}">
                      <a16:creationId xmlns:a16="http://schemas.microsoft.com/office/drawing/2014/main" id="{52448E0E-6394-489D-9AA4-9B69CE2F25A3}"/>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a:extLst>
                    <a:ext uri="{FF2B5EF4-FFF2-40B4-BE49-F238E27FC236}">
                      <a16:creationId xmlns:a16="http://schemas.microsoft.com/office/drawing/2014/main" id="{C5F42CA2-6039-49DB-8B4A-EA35087C30C5}"/>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6" name="그룹 55">
                <a:extLst>
                  <a:ext uri="{FF2B5EF4-FFF2-40B4-BE49-F238E27FC236}">
                    <a16:creationId xmlns:a16="http://schemas.microsoft.com/office/drawing/2014/main" id="{2981CB74-A4C3-4038-84E5-9C836A9195FB}"/>
                  </a:ext>
                </a:extLst>
              </p:cNvPr>
              <p:cNvGrpSpPr/>
              <p:nvPr/>
            </p:nvGrpSpPr>
            <p:grpSpPr>
              <a:xfrm>
                <a:off x="3333712" y="4458890"/>
                <a:ext cx="1708641" cy="432000"/>
                <a:chOff x="1054091" y="4043812"/>
                <a:chExt cx="1708641" cy="432000"/>
              </a:xfrm>
            </p:grpSpPr>
            <p:sp>
              <p:nvSpPr>
                <p:cNvPr id="67" name="직사각형 66">
                  <a:extLst>
                    <a:ext uri="{FF2B5EF4-FFF2-40B4-BE49-F238E27FC236}">
                      <a16:creationId xmlns:a16="http://schemas.microsoft.com/office/drawing/2014/main" id="{3ED834EC-83EC-42DE-BE6E-348B5918CA7B}"/>
                    </a:ext>
                  </a:extLst>
                </p:cNvPr>
                <p:cNvSpPr/>
                <p:nvPr/>
              </p:nvSpPr>
              <p:spPr>
                <a:xfrm>
                  <a:off x="1054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6FE00251-069B-4B40-9AC5-0EF90BC08A19}"/>
                    </a:ext>
                  </a:extLst>
                </p:cNvPr>
                <p:cNvSpPr/>
                <p:nvPr/>
              </p:nvSpPr>
              <p:spPr>
                <a:xfrm>
                  <a:off x="1486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B9A0E38C-AFDB-4CF3-9541-587516782287}"/>
                    </a:ext>
                  </a:extLst>
                </p:cNvPr>
                <p:cNvSpPr/>
                <p:nvPr/>
              </p:nvSpPr>
              <p:spPr>
                <a:xfrm>
                  <a:off x="1918091"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DAE10ED9-D9E6-42B5-994E-6995EBD3EDB8}"/>
                    </a:ext>
                  </a:extLst>
                </p:cNvPr>
                <p:cNvSpPr/>
                <p:nvPr/>
              </p:nvSpPr>
              <p:spPr>
                <a:xfrm>
                  <a:off x="2330732" y="4043812"/>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7" name="그룹 56">
                <a:extLst>
                  <a:ext uri="{FF2B5EF4-FFF2-40B4-BE49-F238E27FC236}">
                    <a16:creationId xmlns:a16="http://schemas.microsoft.com/office/drawing/2014/main" id="{C3066BE4-7A86-4DA8-89FB-312619AB2B55}"/>
                  </a:ext>
                </a:extLst>
              </p:cNvPr>
              <p:cNvGrpSpPr/>
              <p:nvPr/>
            </p:nvGrpSpPr>
            <p:grpSpPr>
              <a:xfrm>
                <a:off x="3333712" y="4890890"/>
                <a:ext cx="1708641" cy="432000"/>
                <a:chOff x="1057411" y="4047390"/>
                <a:chExt cx="1708641" cy="432000"/>
              </a:xfrm>
            </p:grpSpPr>
            <p:sp>
              <p:nvSpPr>
                <p:cNvPr id="63" name="직사각형 62">
                  <a:extLst>
                    <a:ext uri="{FF2B5EF4-FFF2-40B4-BE49-F238E27FC236}">
                      <a16:creationId xmlns:a16="http://schemas.microsoft.com/office/drawing/2014/main" id="{3D5B2506-8E11-4B0C-8084-8687419F78C8}"/>
                    </a:ext>
                  </a:extLst>
                </p:cNvPr>
                <p:cNvSpPr/>
                <p:nvPr/>
              </p:nvSpPr>
              <p:spPr>
                <a:xfrm>
                  <a:off x="1057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F9CD36DB-25F6-4418-BF36-F9353310587B}"/>
                    </a:ext>
                  </a:extLst>
                </p:cNvPr>
                <p:cNvSpPr/>
                <p:nvPr/>
              </p:nvSpPr>
              <p:spPr>
                <a:xfrm>
                  <a:off x="1489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CBD934D9-C48E-43CA-9EF0-B37D4490FF68}"/>
                    </a:ext>
                  </a:extLst>
                </p:cNvPr>
                <p:cNvSpPr/>
                <p:nvPr/>
              </p:nvSpPr>
              <p:spPr>
                <a:xfrm>
                  <a:off x="1921411"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E8E479BA-2822-4758-A1A2-0359A6802CA2}"/>
                    </a:ext>
                  </a:extLst>
                </p:cNvPr>
                <p:cNvSpPr/>
                <p:nvPr/>
              </p:nvSpPr>
              <p:spPr>
                <a:xfrm>
                  <a:off x="2334052" y="4047390"/>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8" name="그룹 57">
                <a:extLst>
                  <a:ext uri="{FF2B5EF4-FFF2-40B4-BE49-F238E27FC236}">
                    <a16:creationId xmlns:a16="http://schemas.microsoft.com/office/drawing/2014/main" id="{F7C5BB58-F196-451B-8FEE-643E62D509D0}"/>
                  </a:ext>
                </a:extLst>
              </p:cNvPr>
              <p:cNvGrpSpPr/>
              <p:nvPr/>
            </p:nvGrpSpPr>
            <p:grpSpPr>
              <a:xfrm>
                <a:off x="3333712" y="5302645"/>
                <a:ext cx="1708641" cy="432000"/>
                <a:chOff x="3333712" y="5302645"/>
                <a:chExt cx="1708641" cy="432000"/>
              </a:xfrm>
            </p:grpSpPr>
            <p:sp>
              <p:nvSpPr>
                <p:cNvPr id="59" name="직사각형 58">
                  <a:extLst>
                    <a:ext uri="{FF2B5EF4-FFF2-40B4-BE49-F238E27FC236}">
                      <a16:creationId xmlns:a16="http://schemas.microsoft.com/office/drawing/2014/main" id="{C386087C-137B-4402-94D0-AD9839313205}"/>
                    </a:ext>
                  </a:extLst>
                </p:cNvPr>
                <p:cNvSpPr/>
                <p:nvPr/>
              </p:nvSpPr>
              <p:spPr>
                <a:xfrm>
                  <a:off x="3333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3B065F94-17A7-451B-BF5B-FE497CC12101}"/>
                    </a:ext>
                  </a:extLst>
                </p:cNvPr>
                <p:cNvSpPr/>
                <p:nvPr/>
              </p:nvSpPr>
              <p:spPr>
                <a:xfrm>
                  <a:off x="3765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3C91244B-A57E-49A9-AEA8-CC4FBC3B8722}"/>
                    </a:ext>
                  </a:extLst>
                </p:cNvPr>
                <p:cNvSpPr/>
                <p:nvPr/>
              </p:nvSpPr>
              <p:spPr>
                <a:xfrm>
                  <a:off x="4197712"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A0F9619A-5BF5-4F40-9273-ECE6F0E0BE29}"/>
                    </a:ext>
                  </a:extLst>
                </p:cNvPr>
                <p:cNvSpPr/>
                <p:nvPr/>
              </p:nvSpPr>
              <p:spPr>
                <a:xfrm>
                  <a:off x="4610353" y="5302645"/>
                  <a:ext cx="432000" cy="432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8" name="그룹 37">
              <a:extLst>
                <a:ext uri="{FF2B5EF4-FFF2-40B4-BE49-F238E27FC236}">
                  <a16:creationId xmlns:a16="http://schemas.microsoft.com/office/drawing/2014/main" id="{A085E4CA-05F0-4F4F-9241-F645A1ECC435}"/>
                </a:ext>
              </a:extLst>
            </p:cNvPr>
            <p:cNvGrpSpPr/>
            <p:nvPr/>
          </p:nvGrpSpPr>
          <p:grpSpPr>
            <a:xfrm>
              <a:off x="747231" y="4207834"/>
              <a:ext cx="1708641" cy="1293876"/>
              <a:chOff x="1192395" y="4041220"/>
              <a:chExt cx="1708641" cy="1293876"/>
            </a:xfrm>
          </p:grpSpPr>
          <p:grpSp>
            <p:nvGrpSpPr>
              <p:cNvPr id="39" name="그룹 38">
                <a:extLst>
                  <a:ext uri="{FF2B5EF4-FFF2-40B4-BE49-F238E27FC236}">
                    <a16:creationId xmlns:a16="http://schemas.microsoft.com/office/drawing/2014/main" id="{65465472-D97C-446A-B070-FCB548C0222B}"/>
                  </a:ext>
                </a:extLst>
              </p:cNvPr>
              <p:cNvGrpSpPr/>
              <p:nvPr/>
            </p:nvGrpSpPr>
            <p:grpSpPr>
              <a:xfrm>
                <a:off x="1192395" y="4041220"/>
                <a:ext cx="1708641" cy="432000"/>
                <a:chOff x="1054091" y="4043812"/>
                <a:chExt cx="1708641" cy="432000"/>
              </a:xfrm>
            </p:grpSpPr>
            <p:sp>
              <p:nvSpPr>
                <p:cNvPr id="50" name="직사각형 49">
                  <a:extLst>
                    <a:ext uri="{FF2B5EF4-FFF2-40B4-BE49-F238E27FC236}">
                      <a16:creationId xmlns:a16="http://schemas.microsoft.com/office/drawing/2014/main" id="{0DB3AD20-EF3C-4A11-8827-9DF1C4034BAE}"/>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E2BABCA9-CBC6-46B1-A435-103C4B3B2773}"/>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a:extLst>
                    <a:ext uri="{FF2B5EF4-FFF2-40B4-BE49-F238E27FC236}">
                      <a16:creationId xmlns:a16="http://schemas.microsoft.com/office/drawing/2014/main" id="{CC012CB1-1851-4165-A14E-F09207EDA4C4}"/>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48F26822-2EBD-4F59-BFD3-4E3F616B123F}"/>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a:extLst>
                  <a:ext uri="{FF2B5EF4-FFF2-40B4-BE49-F238E27FC236}">
                    <a16:creationId xmlns:a16="http://schemas.microsoft.com/office/drawing/2014/main" id="{6F947FFB-E96C-497F-AF68-160022F3F1B3}"/>
                  </a:ext>
                </a:extLst>
              </p:cNvPr>
              <p:cNvGrpSpPr/>
              <p:nvPr/>
            </p:nvGrpSpPr>
            <p:grpSpPr>
              <a:xfrm>
                <a:off x="1192395" y="4470369"/>
                <a:ext cx="1708641" cy="432000"/>
                <a:chOff x="1054091" y="4043812"/>
                <a:chExt cx="1708641" cy="432000"/>
              </a:xfrm>
            </p:grpSpPr>
            <p:sp>
              <p:nvSpPr>
                <p:cNvPr id="46" name="직사각형 45">
                  <a:extLst>
                    <a:ext uri="{FF2B5EF4-FFF2-40B4-BE49-F238E27FC236}">
                      <a16:creationId xmlns:a16="http://schemas.microsoft.com/office/drawing/2014/main" id="{1F4E370E-51B2-4B0E-BF82-CA16DE0031A7}"/>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6C307BFD-E77A-4F1C-A15A-2F6095197C16}"/>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95AF589A-BCB5-4F8A-93EE-26920D64A91E}"/>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87F20B04-36AE-497D-9932-1EE17A420A1C}"/>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1" name="그룹 40">
                <a:extLst>
                  <a:ext uri="{FF2B5EF4-FFF2-40B4-BE49-F238E27FC236}">
                    <a16:creationId xmlns:a16="http://schemas.microsoft.com/office/drawing/2014/main" id="{4953C854-9919-4D47-8235-7B359DEE357F}"/>
                  </a:ext>
                </a:extLst>
              </p:cNvPr>
              <p:cNvGrpSpPr/>
              <p:nvPr/>
            </p:nvGrpSpPr>
            <p:grpSpPr>
              <a:xfrm>
                <a:off x="1192395" y="4903096"/>
                <a:ext cx="1708641" cy="432000"/>
                <a:chOff x="1054091" y="4043812"/>
                <a:chExt cx="1708641" cy="432000"/>
              </a:xfrm>
            </p:grpSpPr>
            <p:sp>
              <p:nvSpPr>
                <p:cNvPr id="42" name="직사각형 41">
                  <a:extLst>
                    <a:ext uri="{FF2B5EF4-FFF2-40B4-BE49-F238E27FC236}">
                      <a16:creationId xmlns:a16="http://schemas.microsoft.com/office/drawing/2014/main" id="{DA7AC12F-4212-48BF-A43D-6FACC8C3610F}"/>
                    </a:ext>
                  </a:extLst>
                </p:cNvPr>
                <p:cNvSpPr/>
                <p:nvPr/>
              </p:nvSpPr>
              <p:spPr>
                <a:xfrm>
                  <a:off x="1054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785ECA71-A320-44D0-A05B-57A1E6151928}"/>
                    </a:ext>
                  </a:extLst>
                </p:cNvPr>
                <p:cNvSpPr/>
                <p:nvPr/>
              </p:nvSpPr>
              <p:spPr>
                <a:xfrm>
                  <a:off x="1486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EF37B818-49B8-40EF-9D69-5EA0087D9CF8}"/>
                    </a:ext>
                  </a:extLst>
                </p:cNvPr>
                <p:cNvSpPr/>
                <p:nvPr/>
              </p:nvSpPr>
              <p:spPr>
                <a:xfrm>
                  <a:off x="1918091"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7A904B0F-D0AE-4B1F-8861-226F62BC776A}"/>
                    </a:ext>
                  </a:extLst>
                </p:cNvPr>
                <p:cNvSpPr/>
                <p:nvPr/>
              </p:nvSpPr>
              <p:spPr>
                <a:xfrm>
                  <a:off x="2330732" y="4043812"/>
                  <a:ext cx="432000" cy="432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96" name="그룹 95">
            <a:extLst>
              <a:ext uri="{FF2B5EF4-FFF2-40B4-BE49-F238E27FC236}">
                <a16:creationId xmlns:a16="http://schemas.microsoft.com/office/drawing/2014/main" id="{29070889-B3C4-437A-AF6C-25D127E22129}"/>
              </a:ext>
            </a:extLst>
          </p:cNvPr>
          <p:cNvGrpSpPr/>
          <p:nvPr/>
        </p:nvGrpSpPr>
        <p:grpSpPr>
          <a:xfrm>
            <a:off x="7925166" y="1851453"/>
            <a:ext cx="1875778" cy="1889708"/>
            <a:chOff x="747231" y="3626620"/>
            <a:chExt cx="2409665" cy="2414127"/>
          </a:xfrm>
        </p:grpSpPr>
        <p:grpSp>
          <p:nvGrpSpPr>
            <p:cNvPr id="97" name="그룹 96">
              <a:extLst>
                <a:ext uri="{FF2B5EF4-FFF2-40B4-BE49-F238E27FC236}">
                  <a16:creationId xmlns:a16="http://schemas.microsoft.com/office/drawing/2014/main" id="{8522E7AD-20B0-4BD0-87A6-FC98A00EDE62}"/>
                </a:ext>
              </a:extLst>
            </p:cNvPr>
            <p:cNvGrpSpPr/>
            <p:nvPr/>
          </p:nvGrpSpPr>
          <p:grpSpPr>
            <a:xfrm>
              <a:off x="1448255" y="3626620"/>
              <a:ext cx="1708641" cy="1293876"/>
              <a:chOff x="3333712" y="3597014"/>
              <a:chExt cx="1708641" cy="1293876"/>
            </a:xfrm>
            <a:solidFill>
              <a:srgbClr val="92D050"/>
            </a:solidFill>
          </p:grpSpPr>
          <p:grpSp>
            <p:nvGrpSpPr>
              <p:cNvPr id="140" name="그룹 139">
                <a:extLst>
                  <a:ext uri="{FF2B5EF4-FFF2-40B4-BE49-F238E27FC236}">
                    <a16:creationId xmlns:a16="http://schemas.microsoft.com/office/drawing/2014/main" id="{4C279D6C-6E83-4CAD-B7ED-153E2D084B95}"/>
                  </a:ext>
                </a:extLst>
              </p:cNvPr>
              <p:cNvGrpSpPr/>
              <p:nvPr/>
            </p:nvGrpSpPr>
            <p:grpSpPr>
              <a:xfrm>
                <a:off x="3333712" y="3597014"/>
                <a:ext cx="1708641" cy="432000"/>
                <a:chOff x="1054091" y="4043812"/>
                <a:chExt cx="1708641" cy="432000"/>
              </a:xfrm>
              <a:grpFill/>
            </p:grpSpPr>
            <p:sp>
              <p:nvSpPr>
                <p:cNvPr id="160" name="직사각형 159">
                  <a:extLst>
                    <a:ext uri="{FF2B5EF4-FFF2-40B4-BE49-F238E27FC236}">
                      <a16:creationId xmlns:a16="http://schemas.microsoft.com/office/drawing/2014/main" id="{699774FC-9FC7-4FBF-A0CD-AB52D3A8E1B5}"/>
                    </a:ext>
                  </a:extLst>
                </p:cNvPr>
                <p:cNvSpPr/>
                <p:nvPr/>
              </p:nvSpPr>
              <p:spPr>
                <a:xfrm>
                  <a:off x="1054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직사각형 160">
                  <a:extLst>
                    <a:ext uri="{FF2B5EF4-FFF2-40B4-BE49-F238E27FC236}">
                      <a16:creationId xmlns:a16="http://schemas.microsoft.com/office/drawing/2014/main" id="{E24926D6-DA82-488D-BEE9-DEFDFCFF857A}"/>
                    </a:ext>
                  </a:extLst>
                </p:cNvPr>
                <p:cNvSpPr/>
                <p:nvPr/>
              </p:nvSpPr>
              <p:spPr>
                <a:xfrm>
                  <a:off x="1486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2" name="직사각형 161">
                  <a:extLst>
                    <a:ext uri="{FF2B5EF4-FFF2-40B4-BE49-F238E27FC236}">
                      <a16:creationId xmlns:a16="http://schemas.microsoft.com/office/drawing/2014/main" id="{E7BD972F-03C6-40E0-9A8D-E093B2E475BA}"/>
                    </a:ext>
                  </a:extLst>
                </p:cNvPr>
                <p:cNvSpPr/>
                <p:nvPr/>
              </p:nvSpPr>
              <p:spPr>
                <a:xfrm>
                  <a:off x="1918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3" name="직사각형 162">
                  <a:extLst>
                    <a:ext uri="{FF2B5EF4-FFF2-40B4-BE49-F238E27FC236}">
                      <a16:creationId xmlns:a16="http://schemas.microsoft.com/office/drawing/2014/main" id="{99947BA1-2A92-4C7D-9CE0-28EAF6213B2C}"/>
                    </a:ext>
                  </a:extLst>
                </p:cNvPr>
                <p:cNvSpPr/>
                <p:nvPr/>
              </p:nvSpPr>
              <p:spPr>
                <a:xfrm>
                  <a:off x="2330732"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1" name="그룹 140">
                <a:extLst>
                  <a:ext uri="{FF2B5EF4-FFF2-40B4-BE49-F238E27FC236}">
                    <a16:creationId xmlns:a16="http://schemas.microsoft.com/office/drawing/2014/main" id="{5A843455-EC7C-428A-8229-8D0BD0D00193}"/>
                  </a:ext>
                </a:extLst>
              </p:cNvPr>
              <p:cNvGrpSpPr/>
              <p:nvPr/>
            </p:nvGrpSpPr>
            <p:grpSpPr>
              <a:xfrm>
                <a:off x="3333712" y="4026163"/>
                <a:ext cx="1708641" cy="432000"/>
                <a:chOff x="1054091" y="4043812"/>
                <a:chExt cx="1708641" cy="432000"/>
              </a:xfrm>
              <a:grpFill/>
            </p:grpSpPr>
            <p:sp>
              <p:nvSpPr>
                <p:cNvPr id="152" name="직사각형 151">
                  <a:extLst>
                    <a:ext uri="{FF2B5EF4-FFF2-40B4-BE49-F238E27FC236}">
                      <a16:creationId xmlns:a16="http://schemas.microsoft.com/office/drawing/2014/main" id="{7F29A238-1C34-403B-BE37-31B1D3D838FB}"/>
                    </a:ext>
                  </a:extLst>
                </p:cNvPr>
                <p:cNvSpPr/>
                <p:nvPr/>
              </p:nvSpPr>
              <p:spPr>
                <a:xfrm>
                  <a:off x="1054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3" name="직사각형 152">
                  <a:extLst>
                    <a:ext uri="{FF2B5EF4-FFF2-40B4-BE49-F238E27FC236}">
                      <a16:creationId xmlns:a16="http://schemas.microsoft.com/office/drawing/2014/main" id="{CBF19980-2F8F-4D4D-A574-D83851B12C64}"/>
                    </a:ext>
                  </a:extLst>
                </p:cNvPr>
                <p:cNvSpPr/>
                <p:nvPr/>
              </p:nvSpPr>
              <p:spPr>
                <a:xfrm>
                  <a:off x="1486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8" name="직사각형 157">
                  <a:extLst>
                    <a:ext uri="{FF2B5EF4-FFF2-40B4-BE49-F238E27FC236}">
                      <a16:creationId xmlns:a16="http://schemas.microsoft.com/office/drawing/2014/main" id="{FD683526-B3C3-4A3A-B2CE-96B262C18884}"/>
                    </a:ext>
                  </a:extLst>
                </p:cNvPr>
                <p:cNvSpPr/>
                <p:nvPr/>
              </p:nvSpPr>
              <p:spPr>
                <a:xfrm>
                  <a:off x="1918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직사각형 158">
                  <a:extLst>
                    <a:ext uri="{FF2B5EF4-FFF2-40B4-BE49-F238E27FC236}">
                      <a16:creationId xmlns:a16="http://schemas.microsoft.com/office/drawing/2014/main" id="{8EEF8AD0-4F27-4713-94A0-E749004D0FB4}"/>
                    </a:ext>
                  </a:extLst>
                </p:cNvPr>
                <p:cNvSpPr/>
                <p:nvPr/>
              </p:nvSpPr>
              <p:spPr>
                <a:xfrm>
                  <a:off x="2330732"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2" name="그룹 141">
                <a:extLst>
                  <a:ext uri="{FF2B5EF4-FFF2-40B4-BE49-F238E27FC236}">
                    <a16:creationId xmlns:a16="http://schemas.microsoft.com/office/drawing/2014/main" id="{2AD7DC78-F0E5-4824-B07F-280116C12C6C}"/>
                  </a:ext>
                </a:extLst>
              </p:cNvPr>
              <p:cNvGrpSpPr/>
              <p:nvPr/>
            </p:nvGrpSpPr>
            <p:grpSpPr>
              <a:xfrm>
                <a:off x="3333712" y="4458890"/>
                <a:ext cx="1296000" cy="432000"/>
                <a:chOff x="1054091" y="4043812"/>
                <a:chExt cx="1296000" cy="432000"/>
              </a:xfrm>
              <a:grpFill/>
            </p:grpSpPr>
            <p:sp>
              <p:nvSpPr>
                <p:cNvPr id="143" name="직사각형 142">
                  <a:extLst>
                    <a:ext uri="{FF2B5EF4-FFF2-40B4-BE49-F238E27FC236}">
                      <a16:creationId xmlns:a16="http://schemas.microsoft.com/office/drawing/2014/main" id="{1A7D1E32-6BBE-41A0-BDEC-EC3332F1EA68}"/>
                    </a:ext>
                  </a:extLst>
                </p:cNvPr>
                <p:cNvSpPr/>
                <p:nvPr/>
              </p:nvSpPr>
              <p:spPr>
                <a:xfrm>
                  <a:off x="1054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직사각형 143">
                  <a:extLst>
                    <a:ext uri="{FF2B5EF4-FFF2-40B4-BE49-F238E27FC236}">
                      <a16:creationId xmlns:a16="http://schemas.microsoft.com/office/drawing/2014/main" id="{D694D09A-5708-4815-B2E1-06590345C67A}"/>
                    </a:ext>
                  </a:extLst>
                </p:cNvPr>
                <p:cNvSpPr/>
                <p:nvPr/>
              </p:nvSpPr>
              <p:spPr>
                <a:xfrm>
                  <a:off x="1486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직사각형 144">
                  <a:extLst>
                    <a:ext uri="{FF2B5EF4-FFF2-40B4-BE49-F238E27FC236}">
                      <a16:creationId xmlns:a16="http://schemas.microsoft.com/office/drawing/2014/main" id="{0D80E8A9-E785-4169-A2C4-4AF408B9A85B}"/>
                    </a:ext>
                  </a:extLst>
                </p:cNvPr>
                <p:cNvSpPr/>
                <p:nvPr/>
              </p:nvSpPr>
              <p:spPr>
                <a:xfrm>
                  <a:off x="1918091" y="4043812"/>
                  <a:ext cx="432000" cy="432000"/>
                </a:xfrm>
                <a:prstGeom prst="rect">
                  <a:avLst/>
                </a:prstGeom>
                <a:gr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8" name="그룹 97">
              <a:extLst>
                <a:ext uri="{FF2B5EF4-FFF2-40B4-BE49-F238E27FC236}">
                  <a16:creationId xmlns:a16="http://schemas.microsoft.com/office/drawing/2014/main" id="{B2A2538D-251A-45BC-AAB2-67D4A4C7A8F4}"/>
                </a:ext>
              </a:extLst>
            </p:cNvPr>
            <p:cNvGrpSpPr/>
            <p:nvPr/>
          </p:nvGrpSpPr>
          <p:grpSpPr>
            <a:xfrm>
              <a:off x="1097743" y="3903116"/>
              <a:ext cx="1708641" cy="2137631"/>
              <a:chOff x="3333712" y="3597014"/>
              <a:chExt cx="1708641" cy="2137631"/>
            </a:xfrm>
          </p:grpSpPr>
          <p:grpSp>
            <p:nvGrpSpPr>
              <p:cNvPr id="115" name="그룹 114">
                <a:extLst>
                  <a:ext uri="{FF2B5EF4-FFF2-40B4-BE49-F238E27FC236}">
                    <a16:creationId xmlns:a16="http://schemas.microsoft.com/office/drawing/2014/main" id="{650BF515-3989-45C1-A7BF-862D9FF405A6}"/>
                  </a:ext>
                </a:extLst>
              </p:cNvPr>
              <p:cNvGrpSpPr/>
              <p:nvPr/>
            </p:nvGrpSpPr>
            <p:grpSpPr>
              <a:xfrm>
                <a:off x="3333712" y="3597014"/>
                <a:ext cx="1708641" cy="432000"/>
                <a:chOff x="1054091" y="4043812"/>
                <a:chExt cx="1708641" cy="432000"/>
              </a:xfrm>
            </p:grpSpPr>
            <p:sp>
              <p:nvSpPr>
                <p:cNvPr id="136" name="직사각형 135">
                  <a:extLst>
                    <a:ext uri="{FF2B5EF4-FFF2-40B4-BE49-F238E27FC236}">
                      <a16:creationId xmlns:a16="http://schemas.microsoft.com/office/drawing/2014/main" id="{1ADAEC68-6919-4CC9-8332-24AFBD394181}"/>
                    </a:ext>
                  </a:extLst>
                </p:cNvPr>
                <p:cNvSpPr/>
                <p:nvPr/>
              </p:nvSpPr>
              <p:spPr>
                <a:xfrm>
                  <a:off x="1054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직사각형 136">
                  <a:extLst>
                    <a:ext uri="{FF2B5EF4-FFF2-40B4-BE49-F238E27FC236}">
                      <a16:creationId xmlns:a16="http://schemas.microsoft.com/office/drawing/2014/main" id="{07E5D964-2148-4F95-AD61-1CB8630B8DC7}"/>
                    </a:ext>
                  </a:extLst>
                </p:cNvPr>
                <p:cNvSpPr/>
                <p:nvPr/>
              </p:nvSpPr>
              <p:spPr>
                <a:xfrm>
                  <a:off x="1486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직사각형 137">
                  <a:extLst>
                    <a:ext uri="{FF2B5EF4-FFF2-40B4-BE49-F238E27FC236}">
                      <a16:creationId xmlns:a16="http://schemas.microsoft.com/office/drawing/2014/main" id="{7F671D62-7F6C-4690-9A07-E3AD7328C12F}"/>
                    </a:ext>
                  </a:extLst>
                </p:cNvPr>
                <p:cNvSpPr/>
                <p:nvPr/>
              </p:nvSpPr>
              <p:spPr>
                <a:xfrm>
                  <a:off x="1918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직사각형 138">
                  <a:extLst>
                    <a:ext uri="{FF2B5EF4-FFF2-40B4-BE49-F238E27FC236}">
                      <a16:creationId xmlns:a16="http://schemas.microsoft.com/office/drawing/2014/main" id="{C04D2E04-47E7-4349-BBE0-973625549B5E}"/>
                    </a:ext>
                  </a:extLst>
                </p:cNvPr>
                <p:cNvSpPr/>
                <p:nvPr/>
              </p:nvSpPr>
              <p:spPr>
                <a:xfrm>
                  <a:off x="2330732"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6" name="그룹 115">
                <a:extLst>
                  <a:ext uri="{FF2B5EF4-FFF2-40B4-BE49-F238E27FC236}">
                    <a16:creationId xmlns:a16="http://schemas.microsoft.com/office/drawing/2014/main" id="{6DA8D3DD-2659-43E6-AFF1-B659171EACC4}"/>
                  </a:ext>
                </a:extLst>
              </p:cNvPr>
              <p:cNvGrpSpPr/>
              <p:nvPr/>
            </p:nvGrpSpPr>
            <p:grpSpPr>
              <a:xfrm>
                <a:off x="3333712" y="4026163"/>
                <a:ext cx="1708641" cy="432000"/>
                <a:chOff x="1054091" y="4043812"/>
                <a:chExt cx="1708641" cy="432000"/>
              </a:xfrm>
            </p:grpSpPr>
            <p:sp>
              <p:nvSpPr>
                <p:cNvPr id="132" name="직사각형 131">
                  <a:extLst>
                    <a:ext uri="{FF2B5EF4-FFF2-40B4-BE49-F238E27FC236}">
                      <a16:creationId xmlns:a16="http://schemas.microsoft.com/office/drawing/2014/main" id="{4D9EC899-D8D2-4475-B672-AFB6B2E56C55}"/>
                    </a:ext>
                  </a:extLst>
                </p:cNvPr>
                <p:cNvSpPr/>
                <p:nvPr/>
              </p:nvSpPr>
              <p:spPr>
                <a:xfrm>
                  <a:off x="1054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직사각형 132">
                  <a:extLst>
                    <a:ext uri="{FF2B5EF4-FFF2-40B4-BE49-F238E27FC236}">
                      <a16:creationId xmlns:a16="http://schemas.microsoft.com/office/drawing/2014/main" id="{3A4489E9-9FB8-43DF-8950-92B461D78CEA}"/>
                    </a:ext>
                  </a:extLst>
                </p:cNvPr>
                <p:cNvSpPr/>
                <p:nvPr/>
              </p:nvSpPr>
              <p:spPr>
                <a:xfrm>
                  <a:off x="1486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직사각형 133">
                  <a:extLst>
                    <a:ext uri="{FF2B5EF4-FFF2-40B4-BE49-F238E27FC236}">
                      <a16:creationId xmlns:a16="http://schemas.microsoft.com/office/drawing/2014/main" id="{911B1E7F-1797-44E0-88BF-EF20692AD8D9}"/>
                    </a:ext>
                  </a:extLst>
                </p:cNvPr>
                <p:cNvSpPr/>
                <p:nvPr/>
              </p:nvSpPr>
              <p:spPr>
                <a:xfrm>
                  <a:off x="1918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직사각형 134">
                  <a:extLst>
                    <a:ext uri="{FF2B5EF4-FFF2-40B4-BE49-F238E27FC236}">
                      <a16:creationId xmlns:a16="http://schemas.microsoft.com/office/drawing/2014/main" id="{466586BF-F78D-404B-A943-341C8E7D17C9}"/>
                    </a:ext>
                  </a:extLst>
                </p:cNvPr>
                <p:cNvSpPr/>
                <p:nvPr/>
              </p:nvSpPr>
              <p:spPr>
                <a:xfrm>
                  <a:off x="2330732"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7" name="그룹 116">
                <a:extLst>
                  <a:ext uri="{FF2B5EF4-FFF2-40B4-BE49-F238E27FC236}">
                    <a16:creationId xmlns:a16="http://schemas.microsoft.com/office/drawing/2014/main" id="{CE77748C-856A-462A-B496-61929A01F255}"/>
                  </a:ext>
                </a:extLst>
              </p:cNvPr>
              <p:cNvGrpSpPr/>
              <p:nvPr/>
            </p:nvGrpSpPr>
            <p:grpSpPr>
              <a:xfrm>
                <a:off x="3333712" y="4458890"/>
                <a:ext cx="1708641" cy="432000"/>
                <a:chOff x="1054091" y="4043812"/>
                <a:chExt cx="1708641" cy="432000"/>
              </a:xfrm>
            </p:grpSpPr>
            <p:sp>
              <p:nvSpPr>
                <p:cNvPr id="128" name="직사각형 127">
                  <a:extLst>
                    <a:ext uri="{FF2B5EF4-FFF2-40B4-BE49-F238E27FC236}">
                      <a16:creationId xmlns:a16="http://schemas.microsoft.com/office/drawing/2014/main" id="{471B08FC-8C74-4847-849F-458240D235F6}"/>
                    </a:ext>
                  </a:extLst>
                </p:cNvPr>
                <p:cNvSpPr/>
                <p:nvPr/>
              </p:nvSpPr>
              <p:spPr>
                <a:xfrm>
                  <a:off x="1054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9" name="직사각형 128">
                  <a:extLst>
                    <a:ext uri="{FF2B5EF4-FFF2-40B4-BE49-F238E27FC236}">
                      <a16:creationId xmlns:a16="http://schemas.microsoft.com/office/drawing/2014/main" id="{8FC535F3-F075-4FD2-9983-BAA69E306C43}"/>
                    </a:ext>
                  </a:extLst>
                </p:cNvPr>
                <p:cNvSpPr/>
                <p:nvPr/>
              </p:nvSpPr>
              <p:spPr>
                <a:xfrm>
                  <a:off x="1486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직사각형 129">
                  <a:extLst>
                    <a:ext uri="{FF2B5EF4-FFF2-40B4-BE49-F238E27FC236}">
                      <a16:creationId xmlns:a16="http://schemas.microsoft.com/office/drawing/2014/main" id="{A9023BC3-5FF1-4D6A-8721-A5F0212F87C2}"/>
                    </a:ext>
                  </a:extLst>
                </p:cNvPr>
                <p:cNvSpPr/>
                <p:nvPr/>
              </p:nvSpPr>
              <p:spPr>
                <a:xfrm>
                  <a:off x="1918091"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D4CB0BEA-E160-4E44-9DD3-F3B2D260BD95}"/>
                    </a:ext>
                  </a:extLst>
                </p:cNvPr>
                <p:cNvSpPr/>
                <p:nvPr/>
              </p:nvSpPr>
              <p:spPr>
                <a:xfrm>
                  <a:off x="2330732" y="4043812"/>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8" name="그룹 117">
                <a:extLst>
                  <a:ext uri="{FF2B5EF4-FFF2-40B4-BE49-F238E27FC236}">
                    <a16:creationId xmlns:a16="http://schemas.microsoft.com/office/drawing/2014/main" id="{68BF5F02-680A-43DA-B5B8-443BE5DE2C25}"/>
                  </a:ext>
                </a:extLst>
              </p:cNvPr>
              <p:cNvGrpSpPr/>
              <p:nvPr/>
            </p:nvGrpSpPr>
            <p:grpSpPr>
              <a:xfrm>
                <a:off x="3333712" y="4890890"/>
                <a:ext cx="1708641" cy="432000"/>
                <a:chOff x="1057411" y="4047390"/>
                <a:chExt cx="1708641" cy="432000"/>
              </a:xfrm>
            </p:grpSpPr>
            <p:sp>
              <p:nvSpPr>
                <p:cNvPr id="124" name="직사각형 123">
                  <a:extLst>
                    <a:ext uri="{FF2B5EF4-FFF2-40B4-BE49-F238E27FC236}">
                      <a16:creationId xmlns:a16="http://schemas.microsoft.com/office/drawing/2014/main" id="{61CCF3A0-E27C-483D-8835-19951B1AB656}"/>
                    </a:ext>
                  </a:extLst>
                </p:cNvPr>
                <p:cNvSpPr/>
                <p:nvPr/>
              </p:nvSpPr>
              <p:spPr>
                <a:xfrm>
                  <a:off x="1057411" y="4047390"/>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5" name="직사각형 124">
                  <a:extLst>
                    <a:ext uri="{FF2B5EF4-FFF2-40B4-BE49-F238E27FC236}">
                      <a16:creationId xmlns:a16="http://schemas.microsoft.com/office/drawing/2014/main" id="{A5787A57-89FE-4230-91F7-841B72C5D271}"/>
                    </a:ext>
                  </a:extLst>
                </p:cNvPr>
                <p:cNvSpPr/>
                <p:nvPr/>
              </p:nvSpPr>
              <p:spPr>
                <a:xfrm>
                  <a:off x="1489411" y="4047390"/>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직사각형 125">
                  <a:extLst>
                    <a:ext uri="{FF2B5EF4-FFF2-40B4-BE49-F238E27FC236}">
                      <a16:creationId xmlns:a16="http://schemas.microsoft.com/office/drawing/2014/main" id="{85ED574F-F3A5-4678-8FB1-631DD3D99778}"/>
                    </a:ext>
                  </a:extLst>
                </p:cNvPr>
                <p:cNvSpPr/>
                <p:nvPr/>
              </p:nvSpPr>
              <p:spPr>
                <a:xfrm>
                  <a:off x="1921411" y="4047390"/>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직사각형 126">
                  <a:extLst>
                    <a:ext uri="{FF2B5EF4-FFF2-40B4-BE49-F238E27FC236}">
                      <a16:creationId xmlns:a16="http://schemas.microsoft.com/office/drawing/2014/main" id="{D758ADE6-9D35-4CE1-BEC7-C4B205629FBA}"/>
                    </a:ext>
                  </a:extLst>
                </p:cNvPr>
                <p:cNvSpPr/>
                <p:nvPr/>
              </p:nvSpPr>
              <p:spPr>
                <a:xfrm>
                  <a:off x="2334052" y="4047390"/>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9" name="그룹 118">
                <a:extLst>
                  <a:ext uri="{FF2B5EF4-FFF2-40B4-BE49-F238E27FC236}">
                    <a16:creationId xmlns:a16="http://schemas.microsoft.com/office/drawing/2014/main" id="{2B73E9C9-23CB-4F1C-B68C-C599AB8FE3BA}"/>
                  </a:ext>
                </a:extLst>
              </p:cNvPr>
              <p:cNvGrpSpPr/>
              <p:nvPr/>
            </p:nvGrpSpPr>
            <p:grpSpPr>
              <a:xfrm>
                <a:off x="3333712" y="5302645"/>
                <a:ext cx="1708641" cy="432000"/>
                <a:chOff x="3333712" y="5302645"/>
                <a:chExt cx="1708641" cy="432000"/>
              </a:xfrm>
            </p:grpSpPr>
            <p:sp>
              <p:nvSpPr>
                <p:cNvPr id="120" name="직사각형 119">
                  <a:extLst>
                    <a:ext uri="{FF2B5EF4-FFF2-40B4-BE49-F238E27FC236}">
                      <a16:creationId xmlns:a16="http://schemas.microsoft.com/office/drawing/2014/main" id="{C70421AE-C075-41AD-A83B-E968E216F664}"/>
                    </a:ext>
                  </a:extLst>
                </p:cNvPr>
                <p:cNvSpPr/>
                <p:nvPr/>
              </p:nvSpPr>
              <p:spPr>
                <a:xfrm>
                  <a:off x="3333712" y="5302645"/>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직사각형 120">
                  <a:extLst>
                    <a:ext uri="{FF2B5EF4-FFF2-40B4-BE49-F238E27FC236}">
                      <a16:creationId xmlns:a16="http://schemas.microsoft.com/office/drawing/2014/main" id="{3ACAAAF2-E7AA-443C-A90C-AE82EE46FF46}"/>
                    </a:ext>
                  </a:extLst>
                </p:cNvPr>
                <p:cNvSpPr/>
                <p:nvPr/>
              </p:nvSpPr>
              <p:spPr>
                <a:xfrm>
                  <a:off x="3765712" y="5302645"/>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직사각형 121">
                  <a:extLst>
                    <a:ext uri="{FF2B5EF4-FFF2-40B4-BE49-F238E27FC236}">
                      <a16:creationId xmlns:a16="http://schemas.microsoft.com/office/drawing/2014/main" id="{40C6954F-BD14-45C9-9B4A-6EFAACF9F53A}"/>
                    </a:ext>
                  </a:extLst>
                </p:cNvPr>
                <p:cNvSpPr/>
                <p:nvPr/>
              </p:nvSpPr>
              <p:spPr>
                <a:xfrm>
                  <a:off x="4197712" y="5302645"/>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직사각형 122">
                  <a:extLst>
                    <a:ext uri="{FF2B5EF4-FFF2-40B4-BE49-F238E27FC236}">
                      <a16:creationId xmlns:a16="http://schemas.microsoft.com/office/drawing/2014/main" id="{3B16A9E3-8452-4081-A8C5-09AA2931426A}"/>
                    </a:ext>
                  </a:extLst>
                </p:cNvPr>
                <p:cNvSpPr/>
                <p:nvPr/>
              </p:nvSpPr>
              <p:spPr>
                <a:xfrm>
                  <a:off x="4610353" y="5302645"/>
                  <a:ext cx="432000" cy="432000"/>
                </a:xfrm>
                <a:prstGeom prst="rect">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9" name="그룹 98">
              <a:extLst>
                <a:ext uri="{FF2B5EF4-FFF2-40B4-BE49-F238E27FC236}">
                  <a16:creationId xmlns:a16="http://schemas.microsoft.com/office/drawing/2014/main" id="{1E4A8927-B6CF-4FAD-8F11-FBEB6F57ACA8}"/>
                </a:ext>
              </a:extLst>
            </p:cNvPr>
            <p:cNvGrpSpPr/>
            <p:nvPr/>
          </p:nvGrpSpPr>
          <p:grpSpPr>
            <a:xfrm>
              <a:off x="747231" y="4207834"/>
              <a:ext cx="1708641" cy="1293876"/>
              <a:chOff x="1192395" y="4041220"/>
              <a:chExt cx="1708641" cy="1293876"/>
            </a:xfrm>
          </p:grpSpPr>
          <p:grpSp>
            <p:nvGrpSpPr>
              <p:cNvPr id="100" name="그룹 99">
                <a:extLst>
                  <a:ext uri="{FF2B5EF4-FFF2-40B4-BE49-F238E27FC236}">
                    <a16:creationId xmlns:a16="http://schemas.microsoft.com/office/drawing/2014/main" id="{F58F5420-9B74-4A28-B25F-ABFD27E25A8B}"/>
                  </a:ext>
                </a:extLst>
              </p:cNvPr>
              <p:cNvGrpSpPr/>
              <p:nvPr/>
            </p:nvGrpSpPr>
            <p:grpSpPr>
              <a:xfrm>
                <a:off x="1192395" y="4041220"/>
                <a:ext cx="1708641" cy="432000"/>
                <a:chOff x="1054091" y="4043812"/>
                <a:chExt cx="1708641" cy="432000"/>
              </a:xfrm>
            </p:grpSpPr>
            <p:sp>
              <p:nvSpPr>
                <p:cNvPr id="111" name="직사각형 110">
                  <a:extLst>
                    <a:ext uri="{FF2B5EF4-FFF2-40B4-BE49-F238E27FC236}">
                      <a16:creationId xmlns:a16="http://schemas.microsoft.com/office/drawing/2014/main" id="{DD34BAC6-9C3C-4A01-B5BB-66E700FD022B}"/>
                    </a:ext>
                  </a:extLst>
                </p:cNvPr>
                <p:cNvSpPr/>
                <p:nvPr/>
              </p:nvSpPr>
              <p:spPr>
                <a:xfrm>
                  <a:off x="1054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직사각형 111">
                  <a:extLst>
                    <a:ext uri="{FF2B5EF4-FFF2-40B4-BE49-F238E27FC236}">
                      <a16:creationId xmlns:a16="http://schemas.microsoft.com/office/drawing/2014/main" id="{37A3F92C-AC46-4B83-81B0-724FD52B1A9A}"/>
                    </a:ext>
                  </a:extLst>
                </p:cNvPr>
                <p:cNvSpPr/>
                <p:nvPr/>
              </p:nvSpPr>
              <p:spPr>
                <a:xfrm>
                  <a:off x="1486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직사각형 112">
                  <a:extLst>
                    <a:ext uri="{FF2B5EF4-FFF2-40B4-BE49-F238E27FC236}">
                      <a16:creationId xmlns:a16="http://schemas.microsoft.com/office/drawing/2014/main" id="{2D7C31E4-2C6D-43F5-BAC3-10DF1248A458}"/>
                    </a:ext>
                  </a:extLst>
                </p:cNvPr>
                <p:cNvSpPr/>
                <p:nvPr/>
              </p:nvSpPr>
              <p:spPr>
                <a:xfrm>
                  <a:off x="1918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직사각형 113">
                  <a:extLst>
                    <a:ext uri="{FF2B5EF4-FFF2-40B4-BE49-F238E27FC236}">
                      <a16:creationId xmlns:a16="http://schemas.microsoft.com/office/drawing/2014/main" id="{47078CD1-3242-4E50-B5FA-CABC0D5AF6E9}"/>
                    </a:ext>
                  </a:extLst>
                </p:cNvPr>
                <p:cNvSpPr/>
                <p:nvPr/>
              </p:nvSpPr>
              <p:spPr>
                <a:xfrm>
                  <a:off x="2330732"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1" name="그룹 100">
                <a:extLst>
                  <a:ext uri="{FF2B5EF4-FFF2-40B4-BE49-F238E27FC236}">
                    <a16:creationId xmlns:a16="http://schemas.microsoft.com/office/drawing/2014/main" id="{0E8B5E40-9432-458C-A06B-02503A72FFA9}"/>
                  </a:ext>
                </a:extLst>
              </p:cNvPr>
              <p:cNvGrpSpPr/>
              <p:nvPr/>
            </p:nvGrpSpPr>
            <p:grpSpPr>
              <a:xfrm>
                <a:off x="1192395" y="4470369"/>
                <a:ext cx="1708641" cy="432000"/>
                <a:chOff x="1054091" y="4043812"/>
                <a:chExt cx="1708641" cy="432000"/>
              </a:xfrm>
            </p:grpSpPr>
            <p:sp>
              <p:nvSpPr>
                <p:cNvPr id="107" name="직사각형 106">
                  <a:extLst>
                    <a:ext uri="{FF2B5EF4-FFF2-40B4-BE49-F238E27FC236}">
                      <a16:creationId xmlns:a16="http://schemas.microsoft.com/office/drawing/2014/main" id="{AA3E3EC3-CE44-47EF-B26C-244F918878F0}"/>
                    </a:ext>
                  </a:extLst>
                </p:cNvPr>
                <p:cNvSpPr/>
                <p:nvPr/>
              </p:nvSpPr>
              <p:spPr>
                <a:xfrm>
                  <a:off x="1054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직사각형 107">
                  <a:extLst>
                    <a:ext uri="{FF2B5EF4-FFF2-40B4-BE49-F238E27FC236}">
                      <a16:creationId xmlns:a16="http://schemas.microsoft.com/office/drawing/2014/main" id="{ECDA6D90-743E-46A5-A824-436EABC2DCB9}"/>
                    </a:ext>
                  </a:extLst>
                </p:cNvPr>
                <p:cNvSpPr/>
                <p:nvPr/>
              </p:nvSpPr>
              <p:spPr>
                <a:xfrm>
                  <a:off x="1486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직사각형 108">
                  <a:extLst>
                    <a:ext uri="{FF2B5EF4-FFF2-40B4-BE49-F238E27FC236}">
                      <a16:creationId xmlns:a16="http://schemas.microsoft.com/office/drawing/2014/main" id="{6C2E307A-A3B3-4041-960B-FAAB82A9F254}"/>
                    </a:ext>
                  </a:extLst>
                </p:cNvPr>
                <p:cNvSpPr/>
                <p:nvPr/>
              </p:nvSpPr>
              <p:spPr>
                <a:xfrm>
                  <a:off x="1918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직사각형 109">
                  <a:extLst>
                    <a:ext uri="{FF2B5EF4-FFF2-40B4-BE49-F238E27FC236}">
                      <a16:creationId xmlns:a16="http://schemas.microsoft.com/office/drawing/2014/main" id="{9F83FF03-F6B6-4F29-A87A-65A056029151}"/>
                    </a:ext>
                  </a:extLst>
                </p:cNvPr>
                <p:cNvSpPr/>
                <p:nvPr/>
              </p:nvSpPr>
              <p:spPr>
                <a:xfrm>
                  <a:off x="2330732"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2" name="그룹 101">
                <a:extLst>
                  <a:ext uri="{FF2B5EF4-FFF2-40B4-BE49-F238E27FC236}">
                    <a16:creationId xmlns:a16="http://schemas.microsoft.com/office/drawing/2014/main" id="{91F1D864-CCE5-400D-9CEC-A576E2FB6CDB}"/>
                  </a:ext>
                </a:extLst>
              </p:cNvPr>
              <p:cNvGrpSpPr/>
              <p:nvPr/>
            </p:nvGrpSpPr>
            <p:grpSpPr>
              <a:xfrm>
                <a:off x="1192395" y="4903096"/>
                <a:ext cx="1708641" cy="432000"/>
                <a:chOff x="1054091" y="4043812"/>
                <a:chExt cx="1708641" cy="432000"/>
              </a:xfrm>
            </p:grpSpPr>
            <p:sp>
              <p:nvSpPr>
                <p:cNvPr id="103" name="직사각형 102">
                  <a:extLst>
                    <a:ext uri="{FF2B5EF4-FFF2-40B4-BE49-F238E27FC236}">
                      <a16:creationId xmlns:a16="http://schemas.microsoft.com/office/drawing/2014/main" id="{BC2FB8AA-29E9-42E2-AB36-E5E5460B1BE6}"/>
                    </a:ext>
                  </a:extLst>
                </p:cNvPr>
                <p:cNvSpPr/>
                <p:nvPr/>
              </p:nvSpPr>
              <p:spPr>
                <a:xfrm>
                  <a:off x="1054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직사각형 103">
                  <a:extLst>
                    <a:ext uri="{FF2B5EF4-FFF2-40B4-BE49-F238E27FC236}">
                      <a16:creationId xmlns:a16="http://schemas.microsoft.com/office/drawing/2014/main" id="{D2266E71-C86D-42B2-B54E-17B8EFE67A21}"/>
                    </a:ext>
                  </a:extLst>
                </p:cNvPr>
                <p:cNvSpPr/>
                <p:nvPr/>
              </p:nvSpPr>
              <p:spPr>
                <a:xfrm>
                  <a:off x="1486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직사각형 104">
                  <a:extLst>
                    <a:ext uri="{FF2B5EF4-FFF2-40B4-BE49-F238E27FC236}">
                      <a16:creationId xmlns:a16="http://schemas.microsoft.com/office/drawing/2014/main" id="{CC59F5AD-EF76-4AB7-86A1-E4EC5AC18238}"/>
                    </a:ext>
                  </a:extLst>
                </p:cNvPr>
                <p:cNvSpPr/>
                <p:nvPr/>
              </p:nvSpPr>
              <p:spPr>
                <a:xfrm>
                  <a:off x="1918091"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직사각형 105">
                  <a:extLst>
                    <a:ext uri="{FF2B5EF4-FFF2-40B4-BE49-F238E27FC236}">
                      <a16:creationId xmlns:a16="http://schemas.microsoft.com/office/drawing/2014/main" id="{714022B2-F2AC-45CE-8BED-1A651196DF8B}"/>
                    </a:ext>
                  </a:extLst>
                </p:cNvPr>
                <p:cNvSpPr/>
                <p:nvPr/>
              </p:nvSpPr>
              <p:spPr>
                <a:xfrm>
                  <a:off x="2330732" y="4043812"/>
                  <a:ext cx="432000" cy="432000"/>
                </a:xfrm>
                <a:prstGeom prst="rect">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spTree>
    <p:extLst>
      <p:ext uri="{BB962C8B-B14F-4D97-AF65-F5344CB8AC3E}">
        <p14:creationId xmlns:p14="http://schemas.microsoft.com/office/powerpoint/2010/main" val="399433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ACB5CF-6496-4C22-8059-CCF7EDB042D4}"/>
              </a:ext>
            </a:extLst>
          </p:cNvPr>
          <p:cNvSpPr>
            <a:spLocks noGrp="1"/>
          </p:cNvSpPr>
          <p:nvPr>
            <p:ph type="title"/>
          </p:nvPr>
        </p:nvSpPr>
        <p:spPr/>
        <p:txBody>
          <a:bodyPr/>
          <a:lstStyle/>
          <a:p>
            <a:r>
              <a:rPr lang="en-US" altLang="ko-KR" b="1" dirty="0"/>
              <a:t>Outline</a:t>
            </a:r>
            <a:endParaRPr lang="ko-KR" altLang="en-US" b="1" dirty="0"/>
          </a:p>
        </p:txBody>
      </p:sp>
      <p:sp>
        <p:nvSpPr>
          <p:cNvPr id="3" name="내용 개체 틀 2">
            <a:extLst>
              <a:ext uri="{FF2B5EF4-FFF2-40B4-BE49-F238E27FC236}">
                <a16:creationId xmlns:a16="http://schemas.microsoft.com/office/drawing/2014/main" id="{DC472D99-D1C1-4751-BFEE-CCF38BB37F0A}"/>
              </a:ext>
            </a:extLst>
          </p:cNvPr>
          <p:cNvSpPr>
            <a:spLocks noGrp="1"/>
          </p:cNvSpPr>
          <p:nvPr>
            <p:ph idx="1"/>
          </p:nvPr>
        </p:nvSpPr>
        <p:spPr/>
        <p:txBody>
          <a:bodyPr>
            <a:normAutofit/>
          </a:bodyPr>
          <a:lstStyle/>
          <a:p>
            <a:pPr marL="514350" indent="-514350">
              <a:buFont typeface="+mj-lt"/>
              <a:buAutoNum type="arabicPeriod"/>
            </a:pPr>
            <a:r>
              <a:rPr lang="en-US" altLang="ko-KR" b="1" dirty="0"/>
              <a:t>Introduction.</a:t>
            </a:r>
          </a:p>
          <a:p>
            <a:pPr marL="514350" indent="-514350">
              <a:buFont typeface="+mj-lt"/>
              <a:buAutoNum type="arabicPeriod"/>
            </a:pPr>
            <a:endParaRPr lang="en-US" altLang="ko-KR" dirty="0"/>
          </a:p>
          <a:p>
            <a:pPr marL="514350" indent="-514350">
              <a:buFont typeface="+mj-lt"/>
              <a:buAutoNum type="arabicPeriod"/>
            </a:pPr>
            <a:r>
              <a:rPr lang="en-US" altLang="ko-KR" b="1" dirty="0">
                <a:solidFill>
                  <a:srgbClr val="EF2733"/>
                </a:solidFill>
              </a:rPr>
              <a:t>Preliminaries.</a:t>
            </a:r>
          </a:p>
          <a:p>
            <a:pPr marL="514350" indent="-514350">
              <a:buFont typeface="+mj-lt"/>
              <a:buAutoNum type="arabicPeriod"/>
            </a:pPr>
            <a:endParaRPr lang="en-US" altLang="ko-KR" b="1" dirty="0"/>
          </a:p>
          <a:p>
            <a:pPr marL="514350" indent="-514350">
              <a:buFont typeface="+mj-lt"/>
              <a:buAutoNum type="arabicPeriod"/>
            </a:pPr>
            <a:r>
              <a:rPr lang="en-US" altLang="ko-KR" b="1" dirty="0"/>
              <a:t>Proposed method.</a:t>
            </a:r>
          </a:p>
          <a:p>
            <a:pPr marL="514350" indent="-514350">
              <a:buFont typeface="+mj-lt"/>
              <a:buAutoNum type="arabicPeriod"/>
            </a:pPr>
            <a:endParaRPr lang="en-US" altLang="ko-KR" b="1" dirty="0"/>
          </a:p>
          <a:p>
            <a:pPr marL="514350" indent="-514350">
              <a:buFont typeface="+mj-lt"/>
              <a:buAutoNum type="arabicPeriod"/>
            </a:pPr>
            <a:r>
              <a:rPr lang="en-US" altLang="ko-KR" b="1" dirty="0"/>
              <a:t>Experiments.</a:t>
            </a:r>
          </a:p>
          <a:p>
            <a:pPr marL="514350" indent="-514350">
              <a:buFont typeface="+mj-lt"/>
              <a:buAutoNum type="arabicPeriod"/>
            </a:pPr>
            <a:endParaRPr lang="en-US" altLang="ko-KR" b="1" dirty="0"/>
          </a:p>
          <a:p>
            <a:pPr marL="514350" indent="-514350">
              <a:buFont typeface="+mj-lt"/>
              <a:buAutoNum type="arabicPeriod"/>
            </a:pPr>
            <a:r>
              <a:rPr lang="en-US" altLang="ko-KR" b="1" dirty="0"/>
              <a:t>Conclusion.</a:t>
            </a:r>
            <a:endParaRPr lang="ko-KR" altLang="en-US" b="1" dirty="0"/>
          </a:p>
        </p:txBody>
      </p:sp>
      <p:sp>
        <p:nvSpPr>
          <p:cNvPr id="4" name="슬라이드 번호 개체 틀 3">
            <a:extLst>
              <a:ext uri="{FF2B5EF4-FFF2-40B4-BE49-F238E27FC236}">
                <a16:creationId xmlns:a16="http://schemas.microsoft.com/office/drawing/2014/main" id="{D48CEA80-1615-4421-8BF5-07C2F5EEE80E}"/>
              </a:ext>
            </a:extLst>
          </p:cNvPr>
          <p:cNvSpPr>
            <a:spLocks noGrp="1"/>
          </p:cNvSpPr>
          <p:nvPr>
            <p:ph type="sldNum" sz="quarter" idx="12"/>
          </p:nvPr>
        </p:nvSpPr>
        <p:spPr/>
        <p:txBody>
          <a:bodyPr/>
          <a:lstStyle/>
          <a:p>
            <a:fld id="{998EA92C-0675-4718-8BEE-FC44813D98F8}" type="slidenum">
              <a:rPr lang="ko-KR" altLang="en-US" smtClean="0"/>
              <a:pPr/>
              <a:t>6</a:t>
            </a:fld>
            <a:r>
              <a:rPr lang="ko-KR" altLang="en-US"/>
              <a:t> </a:t>
            </a:r>
            <a:endParaRPr lang="ko-KR" altLang="en-US" dirty="0"/>
          </a:p>
        </p:txBody>
      </p:sp>
      <p:pic>
        <p:nvPicPr>
          <p:cNvPr id="6" name="그림 5">
            <a:extLst>
              <a:ext uri="{FF2B5EF4-FFF2-40B4-BE49-F238E27FC236}">
                <a16:creationId xmlns:a16="http://schemas.microsoft.com/office/drawing/2014/main" id="{7F67FFC8-B6AA-42E3-B9DD-AE1C0B33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1189"/>
            <a:ext cx="2418512" cy="2418512"/>
          </a:xfrm>
          <a:prstGeom prst="rect">
            <a:avLst/>
          </a:prstGeom>
        </p:spPr>
      </p:pic>
    </p:spTree>
    <p:extLst>
      <p:ext uri="{BB962C8B-B14F-4D97-AF65-F5344CB8AC3E}">
        <p14:creationId xmlns:p14="http://schemas.microsoft.com/office/powerpoint/2010/main" val="340985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0A33F56-85A0-44F6-8A66-E2566C72744A}"/>
              </a:ext>
            </a:extLst>
          </p:cNvPr>
          <p:cNvCxnSpPr/>
          <p:nvPr/>
        </p:nvCxnSpPr>
        <p:spPr>
          <a:xfrm>
            <a:off x="5977288" y="2016634"/>
            <a:ext cx="0" cy="4658628"/>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제목 1">
            <a:extLst>
              <a:ext uri="{FF2B5EF4-FFF2-40B4-BE49-F238E27FC236}">
                <a16:creationId xmlns:a16="http://schemas.microsoft.com/office/drawing/2014/main" id="{CBCA4BE3-625A-495B-979D-56B6A289F9B7}"/>
              </a:ext>
            </a:extLst>
          </p:cNvPr>
          <p:cNvSpPr>
            <a:spLocks noGrp="1"/>
          </p:cNvSpPr>
          <p:nvPr>
            <p:ph type="title"/>
          </p:nvPr>
        </p:nvSpPr>
        <p:spPr/>
        <p:txBody>
          <a:bodyPr/>
          <a:lstStyle/>
          <a:p>
            <a:r>
              <a:rPr lang="en-US" altLang="ko-KR" dirty="0"/>
              <a:t>Previous lossy compression: PARAFAC2</a:t>
            </a:r>
            <a:endParaRPr lang="ko-KR" altLang="en-US" dirty="0"/>
          </a:p>
        </p:txBody>
      </p:sp>
      <p:sp>
        <p:nvSpPr>
          <p:cNvPr id="3" name="내용 개체 틀 2">
            <a:extLst>
              <a:ext uri="{FF2B5EF4-FFF2-40B4-BE49-F238E27FC236}">
                <a16:creationId xmlns:a16="http://schemas.microsoft.com/office/drawing/2014/main" id="{117D2385-B014-4CD9-8253-3D6213621A46}"/>
              </a:ext>
            </a:extLst>
          </p:cNvPr>
          <p:cNvSpPr>
            <a:spLocks noGrp="1"/>
          </p:cNvSpPr>
          <p:nvPr>
            <p:ph idx="1"/>
          </p:nvPr>
        </p:nvSpPr>
        <p:spPr>
          <a:xfrm>
            <a:off x="276397" y="1192903"/>
            <a:ext cx="11986719" cy="4988243"/>
          </a:xfrm>
        </p:spPr>
        <p:txBody>
          <a:bodyPr/>
          <a:lstStyle/>
          <a:p>
            <a:pPr marL="0" indent="0">
              <a:buNone/>
            </a:pPr>
            <a:r>
              <a:rPr lang="en-US" altLang="ko-KR" dirty="0"/>
              <a:t>PARAFAC2 approximates an irregular tensor with the products of factor matrices.</a:t>
            </a:r>
            <a:endParaRPr lang="ko-KR" altLang="en-US" dirty="0"/>
          </a:p>
        </p:txBody>
      </p:sp>
      <p:sp>
        <p:nvSpPr>
          <p:cNvPr id="4" name="슬라이드 번호 개체 틀 3">
            <a:extLst>
              <a:ext uri="{FF2B5EF4-FFF2-40B4-BE49-F238E27FC236}">
                <a16:creationId xmlns:a16="http://schemas.microsoft.com/office/drawing/2014/main" id="{9ECD64FF-0CE9-4474-8C9B-E17B899831C1}"/>
              </a:ext>
            </a:extLst>
          </p:cNvPr>
          <p:cNvSpPr>
            <a:spLocks noGrp="1"/>
          </p:cNvSpPr>
          <p:nvPr>
            <p:ph type="sldNum" sz="quarter" idx="12"/>
          </p:nvPr>
        </p:nvSpPr>
        <p:spPr/>
        <p:txBody>
          <a:bodyPr/>
          <a:lstStyle/>
          <a:p>
            <a:fld id="{439E02B6-F1B5-4FE8-897B-C4C911F1FA68}" type="slidenum">
              <a:rPr lang="ko-KR" altLang="en-US" smtClean="0"/>
              <a:t>7</a:t>
            </a:fld>
            <a:endParaRPr lang="ko-KR" altLang="en-US"/>
          </a:p>
        </p:txBody>
      </p:sp>
      <p:grpSp>
        <p:nvGrpSpPr>
          <p:cNvPr id="128" name="그룹 127">
            <a:extLst>
              <a:ext uri="{FF2B5EF4-FFF2-40B4-BE49-F238E27FC236}">
                <a16:creationId xmlns:a16="http://schemas.microsoft.com/office/drawing/2014/main" id="{B4EB8AE4-D6BB-44EF-9E43-85604C8FAC9D}"/>
              </a:ext>
            </a:extLst>
          </p:cNvPr>
          <p:cNvGrpSpPr/>
          <p:nvPr/>
        </p:nvGrpSpPr>
        <p:grpSpPr>
          <a:xfrm>
            <a:off x="7971676" y="4219628"/>
            <a:ext cx="720000" cy="692477"/>
            <a:chOff x="7696390" y="2721437"/>
            <a:chExt cx="720000" cy="692477"/>
          </a:xfrm>
        </p:grpSpPr>
        <p:sp>
          <p:nvSpPr>
            <p:cNvPr id="129" name="직사각형 128">
              <a:extLst>
                <a:ext uri="{FF2B5EF4-FFF2-40B4-BE49-F238E27FC236}">
                  <a16:creationId xmlns:a16="http://schemas.microsoft.com/office/drawing/2014/main" id="{A780714D-D79B-4AA2-8D85-394B5CAFEFA1}"/>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직사각형 129">
              <a:extLst>
                <a:ext uri="{FF2B5EF4-FFF2-40B4-BE49-F238E27FC236}">
                  <a16:creationId xmlns:a16="http://schemas.microsoft.com/office/drawing/2014/main" id="{CA40B728-47B9-448B-AF98-446091CC16D8}"/>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직사각형 130">
              <a:extLst>
                <a:ext uri="{FF2B5EF4-FFF2-40B4-BE49-F238E27FC236}">
                  <a16:creationId xmlns:a16="http://schemas.microsoft.com/office/drawing/2014/main" id="{492011F0-1CB0-4D61-BC24-F491FF6393D2}"/>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직사각형 131">
              <a:extLst>
                <a:ext uri="{FF2B5EF4-FFF2-40B4-BE49-F238E27FC236}">
                  <a16:creationId xmlns:a16="http://schemas.microsoft.com/office/drawing/2014/main" id="{59A305B2-9EA6-47EF-A59B-4C0C82AC7D48}"/>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3" name="그룹 132">
            <a:extLst>
              <a:ext uri="{FF2B5EF4-FFF2-40B4-BE49-F238E27FC236}">
                <a16:creationId xmlns:a16="http://schemas.microsoft.com/office/drawing/2014/main" id="{70318B1C-B478-4FBD-8B47-8674939DFF8F}"/>
              </a:ext>
            </a:extLst>
          </p:cNvPr>
          <p:cNvGrpSpPr/>
          <p:nvPr/>
        </p:nvGrpSpPr>
        <p:grpSpPr>
          <a:xfrm>
            <a:off x="7971676" y="2661267"/>
            <a:ext cx="720000" cy="692477"/>
            <a:chOff x="7696390" y="2721437"/>
            <a:chExt cx="720000" cy="692477"/>
          </a:xfrm>
        </p:grpSpPr>
        <p:sp>
          <p:nvSpPr>
            <p:cNvPr id="134" name="직사각형 133">
              <a:extLst>
                <a:ext uri="{FF2B5EF4-FFF2-40B4-BE49-F238E27FC236}">
                  <a16:creationId xmlns:a16="http://schemas.microsoft.com/office/drawing/2014/main" id="{1D1F08B1-8C66-45B6-BFA9-C336EEEC8318}"/>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직사각형 134">
              <a:extLst>
                <a:ext uri="{FF2B5EF4-FFF2-40B4-BE49-F238E27FC236}">
                  <a16:creationId xmlns:a16="http://schemas.microsoft.com/office/drawing/2014/main" id="{D7604C16-4D5C-45AE-B582-CF66C9E3DF67}"/>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직사각형 135">
              <a:extLst>
                <a:ext uri="{FF2B5EF4-FFF2-40B4-BE49-F238E27FC236}">
                  <a16:creationId xmlns:a16="http://schemas.microsoft.com/office/drawing/2014/main" id="{A601796D-8CEF-4FA8-A0E3-CF022293A696}"/>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직사각형 136">
              <a:extLst>
                <a:ext uri="{FF2B5EF4-FFF2-40B4-BE49-F238E27FC236}">
                  <a16:creationId xmlns:a16="http://schemas.microsoft.com/office/drawing/2014/main" id="{354659F0-6E39-4DBA-9A22-A2D20088B0B1}"/>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8" name="직사각형 137">
            <a:extLst>
              <a:ext uri="{FF2B5EF4-FFF2-40B4-BE49-F238E27FC236}">
                <a16:creationId xmlns:a16="http://schemas.microsoft.com/office/drawing/2014/main" id="{969E96B0-AD0C-4DA3-978A-79EA343069B8}"/>
              </a:ext>
            </a:extLst>
          </p:cNvPr>
          <p:cNvSpPr/>
          <p:nvPr/>
        </p:nvSpPr>
        <p:spPr>
          <a:xfrm>
            <a:off x="9320471" y="2654775"/>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직사각형 138">
            <a:extLst>
              <a:ext uri="{FF2B5EF4-FFF2-40B4-BE49-F238E27FC236}">
                <a16:creationId xmlns:a16="http://schemas.microsoft.com/office/drawing/2014/main" id="{511FC918-7CB0-4D02-A3E1-2D55F74507DF}"/>
              </a:ext>
            </a:extLst>
          </p:cNvPr>
          <p:cNvSpPr/>
          <p:nvPr/>
        </p:nvSpPr>
        <p:spPr>
          <a:xfrm>
            <a:off x="9320471" y="4219628"/>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0" name="그룹 139">
            <a:extLst>
              <a:ext uri="{FF2B5EF4-FFF2-40B4-BE49-F238E27FC236}">
                <a16:creationId xmlns:a16="http://schemas.microsoft.com/office/drawing/2014/main" id="{FD51EAA0-A340-4D94-BCEE-0EF1CB6E9A49}"/>
              </a:ext>
            </a:extLst>
          </p:cNvPr>
          <p:cNvGrpSpPr/>
          <p:nvPr/>
        </p:nvGrpSpPr>
        <p:grpSpPr>
          <a:xfrm>
            <a:off x="555230" y="2492189"/>
            <a:ext cx="2056907" cy="1943413"/>
            <a:chOff x="7347009" y="2324008"/>
            <a:chExt cx="2056907" cy="2137754"/>
          </a:xfrm>
        </p:grpSpPr>
        <p:sp>
          <p:nvSpPr>
            <p:cNvPr id="141" name="직사각형 140">
              <a:extLst>
                <a:ext uri="{FF2B5EF4-FFF2-40B4-BE49-F238E27FC236}">
                  <a16:creationId xmlns:a16="http://schemas.microsoft.com/office/drawing/2014/main" id="{AE404799-1368-44AF-A43E-DCD799055AC2}"/>
                </a:ext>
              </a:extLst>
            </p:cNvPr>
            <p:cNvSpPr/>
            <p:nvPr/>
          </p:nvSpPr>
          <p:spPr>
            <a:xfrm>
              <a:off x="7695475" y="2324008"/>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직사각형 141">
              <a:extLst>
                <a:ext uri="{FF2B5EF4-FFF2-40B4-BE49-F238E27FC236}">
                  <a16:creationId xmlns:a16="http://schemas.microsoft.com/office/drawing/2014/main" id="{AD42B8F8-8A96-470B-BD1B-37D32D37E8FF}"/>
                </a:ext>
              </a:extLst>
            </p:cNvPr>
            <p:cNvSpPr/>
            <p:nvPr/>
          </p:nvSpPr>
          <p:spPr>
            <a:xfrm>
              <a:off x="7347009" y="26363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3" name="직사각형 142">
            <a:extLst>
              <a:ext uri="{FF2B5EF4-FFF2-40B4-BE49-F238E27FC236}">
                <a16:creationId xmlns:a16="http://schemas.microsoft.com/office/drawing/2014/main" id="{7F46AF83-EBBF-40E0-9090-D1F30B0D4F5D}"/>
              </a:ext>
            </a:extLst>
          </p:cNvPr>
          <p:cNvSpPr/>
          <p:nvPr/>
        </p:nvSpPr>
        <p:spPr>
          <a:xfrm>
            <a:off x="3886889" y="2633727"/>
            <a:ext cx="1708441" cy="116940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곱하기 기호 144">
            <a:extLst>
              <a:ext uri="{FF2B5EF4-FFF2-40B4-BE49-F238E27FC236}">
                <a16:creationId xmlns:a16="http://schemas.microsoft.com/office/drawing/2014/main" id="{64712FBC-1E18-45E2-B83D-85864136FE02}"/>
              </a:ext>
            </a:extLst>
          </p:cNvPr>
          <p:cNvSpPr/>
          <p:nvPr/>
        </p:nvSpPr>
        <p:spPr>
          <a:xfrm>
            <a:off x="7439398" y="2838778"/>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곱하기 기호 145">
            <a:extLst>
              <a:ext uri="{FF2B5EF4-FFF2-40B4-BE49-F238E27FC236}">
                <a16:creationId xmlns:a16="http://schemas.microsoft.com/office/drawing/2014/main" id="{1115D3C4-1E73-4AA8-B062-129A93BC854C}"/>
              </a:ext>
            </a:extLst>
          </p:cNvPr>
          <p:cNvSpPr/>
          <p:nvPr/>
        </p:nvSpPr>
        <p:spPr>
          <a:xfrm>
            <a:off x="8752930" y="2838778"/>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5F0FA639-7746-49E0-88B1-FCFC306B38FB}"/>
                  </a:ext>
                </a:extLst>
              </p:cNvPr>
              <p:cNvSpPr txBox="1"/>
              <p:nvPr/>
            </p:nvSpPr>
            <p:spPr>
              <a:xfrm>
                <a:off x="5605732" y="2588058"/>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147" name="TextBox 146">
                <a:extLst>
                  <a:ext uri="{FF2B5EF4-FFF2-40B4-BE49-F238E27FC236}">
                    <a16:creationId xmlns:a16="http://schemas.microsoft.com/office/drawing/2014/main" id="{5F0FA639-7746-49E0-88B1-FCFC306B38FB}"/>
                  </a:ext>
                </a:extLst>
              </p:cNvPr>
              <p:cNvSpPr txBox="1">
                <a:spLocks noRot="1" noChangeAspect="1" noMove="1" noResize="1" noEditPoints="1" noAdjustHandles="1" noChangeArrowheads="1" noChangeShapeType="1" noTextEdit="1"/>
              </p:cNvSpPr>
              <p:nvPr/>
            </p:nvSpPr>
            <p:spPr>
              <a:xfrm>
                <a:off x="5605732" y="2588058"/>
                <a:ext cx="697307" cy="769441"/>
              </a:xfrm>
              <a:prstGeom prst="rect">
                <a:avLst/>
              </a:prstGeom>
              <a:blipFill>
                <a:blip r:embed="rId3"/>
                <a:stretch>
                  <a:fillRect/>
                </a:stretch>
              </a:blipFill>
            </p:spPr>
            <p:txBody>
              <a:bodyPr/>
              <a:lstStyle/>
              <a:p>
                <a:r>
                  <a:rPr lang="ko-KR" altLang="en-US">
                    <a:noFill/>
                  </a:rPr>
                  <a:t> </a:t>
                </a:r>
              </a:p>
            </p:txBody>
          </p:sp>
        </mc:Fallback>
      </mc:AlternateContent>
      <p:sp>
        <p:nvSpPr>
          <p:cNvPr id="148" name="곱하기 기호 147">
            <a:extLst>
              <a:ext uri="{FF2B5EF4-FFF2-40B4-BE49-F238E27FC236}">
                <a16:creationId xmlns:a16="http://schemas.microsoft.com/office/drawing/2014/main" id="{BE9729CA-65CD-47E2-9E0F-B48446EC6CE3}"/>
              </a:ext>
            </a:extLst>
          </p:cNvPr>
          <p:cNvSpPr/>
          <p:nvPr/>
        </p:nvSpPr>
        <p:spPr>
          <a:xfrm>
            <a:off x="7439628" y="4342733"/>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곱하기 기호 148">
            <a:extLst>
              <a:ext uri="{FF2B5EF4-FFF2-40B4-BE49-F238E27FC236}">
                <a16:creationId xmlns:a16="http://schemas.microsoft.com/office/drawing/2014/main" id="{3317EA71-0DE1-466C-8C25-6A6CF904DCE0}"/>
              </a:ext>
            </a:extLst>
          </p:cNvPr>
          <p:cNvSpPr/>
          <p:nvPr/>
        </p:nvSpPr>
        <p:spPr>
          <a:xfrm>
            <a:off x="8753160" y="4342733"/>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4D972544-ECFC-4AAF-9017-5B2A9E6E0E94}"/>
                  </a:ext>
                </a:extLst>
              </p:cNvPr>
              <p:cNvSpPr txBox="1"/>
              <p:nvPr/>
            </p:nvSpPr>
            <p:spPr>
              <a:xfrm>
                <a:off x="5582237" y="4187604"/>
                <a:ext cx="697307" cy="769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000" b="1" i="1" smtClean="0">
                          <a:solidFill>
                            <a:schemeClr val="tx1"/>
                          </a:solidFill>
                          <a:latin typeface="Cambria Math" panose="02040503050406030204" pitchFamily="18" charset="0"/>
                        </a:rPr>
                        <m:t>≈</m:t>
                      </m:r>
                    </m:oMath>
                  </m:oMathPara>
                </a14:m>
                <a:endParaRPr lang="ko-KR" altLang="en-US" sz="5000" b="1" dirty="0">
                  <a:solidFill>
                    <a:schemeClr val="tx1"/>
                  </a:solidFill>
                </a:endParaRPr>
              </a:p>
            </p:txBody>
          </p:sp>
        </mc:Choice>
        <mc:Fallback xmlns="">
          <p:sp>
            <p:nvSpPr>
              <p:cNvPr id="150" name="TextBox 149">
                <a:extLst>
                  <a:ext uri="{FF2B5EF4-FFF2-40B4-BE49-F238E27FC236}">
                    <a16:creationId xmlns:a16="http://schemas.microsoft.com/office/drawing/2014/main" id="{4D972544-ECFC-4AAF-9017-5B2A9E6E0E94}"/>
                  </a:ext>
                </a:extLst>
              </p:cNvPr>
              <p:cNvSpPr txBox="1">
                <a:spLocks noRot="1" noChangeAspect="1" noMove="1" noResize="1" noEditPoints="1" noAdjustHandles="1" noChangeArrowheads="1" noChangeShapeType="1" noTextEdit="1"/>
              </p:cNvSpPr>
              <p:nvPr/>
            </p:nvSpPr>
            <p:spPr>
              <a:xfrm>
                <a:off x="5582237" y="4187604"/>
                <a:ext cx="697307" cy="769441"/>
              </a:xfrm>
              <a:prstGeom prst="rect">
                <a:avLst/>
              </a:prstGeom>
              <a:blipFill>
                <a:blip r:embed="rId4"/>
                <a:stretch>
                  <a:fillRect/>
                </a:stretch>
              </a:blipFill>
            </p:spPr>
            <p:txBody>
              <a:bodyPr/>
              <a:lstStyle/>
              <a:p>
                <a:r>
                  <a:rPr lang="ko-KR" altLang="en-US">
                    <a:noFill/>
                  </a:rPr>
                  <a:t> </a:t>
                </a:r>
              </a:p>
            </p:txBody>
          </p:sp>
        </mc:Fallback>
      </mc:AlternateContent>
      <p:sp>
        <p:nvSpPr>
          <p:cNvPr id="154" name="화살표: 위쪽/아래쪽 153">
            <a:extLst>
              <a:ext uri="{FF2B5EF4-FFF2-40B4-BE49-F238E27FC236}">
                <a16:creationId xmlns:a16="http://schemas.microsoft.com/office/drawing/2014/main" id="{A72A2EC3-A71C-4C13-83F1-8F2BBE684328}"/>
              </a:ext>
            </a:extLst>
          </p:cNvPr>
          <p:cNvSpPr/>
          <p:nvPr/>
        </p:nvSpPr>
        <p:spPr>
          <a:xfrm>
            <a:off x="9610727" y="3527630"/>
            <a:ext cx="350887" cy="639654"/>
          </a:xfrm>
          <a:prstGeom prst="upDownArrow">
            <a:avLst/>
          </a:prstGeom>
          <a:solidFill>
            <a:srgbClr val="BB91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5" name="직사각형 194">
            <a:extLst>
              <a:ext uri="{FF2B5EF4-FFF2-40B4-BE49-F238E27FC236}">
                <a16:creationId xmlns:a16="http://schemas.microsoft.com/office/drawing/2014/main" id="{B722BB2F-D316-48C6-B038-A1E37A37BF22}"/>
              </a:ext>
            </a:extLst>
          </p:cNvPr>
          <p:cNvSpPr/>
          <p:nvPr/>
        </p:nvSpPr>
        <p:spPr>
          <a:xfrm>
            <a:off x="6417542" y="4209642"/>
            <a:ext cx="882061" cy="194330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직사각형 195">
            <a:extLst>
              <a:ext uri="{FF2B5EF4-FFF2-40B4-BE49-F238E27FC236}">
                <a16:creationId xmlns:a16="http://schemas.microsoft.com/office/drawing/2014/main" id="{C30011D7-46DD-40BD-A4FE-B14BD7742239}"/>
              </a:ext>
            </a:extLst>
          </p:cNvPr>
          <p:cNvSpPr/>
          <p:nvPr/>
        </p:nvSpPr>
        <p:spPr>
          <a:xfrm>
            <a:off x="6426468" y="2661616"/>
            <a:ext cx="864210" cy="1181549"/>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8" name="TextBox 197">
            <a:extLst>
              <a:ext uri="{FF2B5EF4-FFF2-40B4-BE49-F238E27FC236}">
                <a16:creationId xmlns:a16="http://schemas.microsoft.com/office/drawing/2014/main" id="{399B7825-03DC-473E-8C15-7B54D4216D63}"/>
              </a:ext>
            </a:extLst>
          </p:cNvPr>
          <p:cNvSpPr txBox="1"/>
          <p:nvPr/>
        </p:nvSpPr>
        <p:spPr>
          <a:xfrm>
            <a:off x="9802967" y="3585918"/>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Shared</a:t>
            </a:r>
            <a:endParaRPr lang="ko-KR" altLang="en-US" sz="2400" b="1" dirty="0">
              <a:latin typeface="Calibri" panose="020F0502020204030204" pitchFamily="34" charset="0"/>
              <a:cs typeface="Calibri" panose="020F0502020204030204" pitchFamily="34" charset="0"/>
            </a:endParaRPr>
          </a:p>
        </p:txBody>
      </p:sp>
      <p:sp>
        <p:nvSpPr>
          <p:cNvPr id="206" name="TextBox 205">
            <a:extLst>
              <a:ext uri="{FF2B5EF4-FFF2-40B4-BE49-F238E27FC236}">
                <a16:creationId xmlns:a16="http://schemas.microsoft.com/office/drawing/2014/main" id="{DF634E68-54E6-48B2-B830-77E87CD60A07}"/>
              </a:ext>
            </a:extLst>
          </p:cNvPr>
          <p:cNvSpPr txBox="1"/>
          <p:nvPr/>
        </p:nvSpPr>
        <p:spPr>
          <a:xfrm>
            <a:off x="933141" y="4836241"/>
            <a:ext cx="1436618" cy="461665"/>
          </a:xfrm>
          <a:prstGeom prst="rect">
            <a:avLst/>
          </a:prstGeom>
          <a:noFill/>
        </p:spPr>
        <p:txBody>
          <a:bodyPr wrap="square" rtlCol="0">
            <a:spAutoFit/>
          </a:bodyPr>
          <a:lstStyle/>
          <a:p>
            <a:pPr algn="ctr"/>
            <a:r>
              <a:rPr lang="en-US" altLang="ko-KR" sz="2400" b="1" dirty="0">
                <a:latin typeface="Calibri" panose="020F0502020204030204" pitchFamily="34" charset="0"/>
                <a:cs typeface="Calibri" panose="020F0502020204030204" pitchFamily="34" charset="0"/>
              </a:rPr>
              <a:t>Matrices</a:t>
            </a:r>
            <a:endParaRPr lang="ko-KR" altLang="en-US" sz="2400" b="1" dirty="0">
              <a:latin typeface="Calibri" panose="020F0502020204030204" pitchFamily="34" charset="0"/>
              <a:cs typeface="Calibri" panose="020F0502020204030204" pitchFamily="34" charset="0"/>
            </a:endParaRPr>
          </a:p>
        </p:txBody>
      </p:sp>
      <p:sp>
        <p:nvSpPr>
          <p:cNvPr id="40" name="직사각형 143">
            <a:extLst>
              <a:ext uri="{FF2B5EF4-FFF2-40B4-BE49-F238E27FC236}">
                <a16:creationId xmlns:a16="http://schemas.microsoft.com/office/drawing/2014/main" id="{864B09AB-FC14-4A5C-AA79-F2BBDA0DC332}"/>
              </a:ext>
            </a:extLst>
          </p:cNvPr>
          <p:cNvSpPr/>
          <p:nvPr/>
        </p:nvSpPr>
        <p:spPr>
          <a:xfrm>
            <a:off x="3886413" y="4203768"/>
            <a:ext cx="1708441" cy="1943413"/>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3" name="Straight Connector 42">
            <a:extLst>
              <a:ext uri="{FF2B5EF4-FFF2-40B4-BE49-F238E27FC236}">
                <a16:creationId xmlns:a16="http://schemas.microsoft.com/office/drawing/2014/main" id="{691BACB1-A5A5-4EB8-97F1-96B7DDB854C7}"/>
              </a:ext>
            </a:extLst>
          </p:cNvPr>
          <p:cNvCxnSpPr/>
          <p:nvPr/>
        </p:nvCxnSpPr>
        <p:spPr>
          <a:xfrm>
            <a:off x="3251734" y="2001625"/>
            <a:ext cx="0" cy="4658628"/>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25D889-7B66-4DDB-8D60-6A37763E9860}"/>
                  </a:ext>
                </a:extLst>
              </p:cNvPr>
              <p:cNvSpPr txBox="1"/>
              <p:nvPr/>
            </p:nvSpPr>
            <p:spPr>
              <a:xfrm>
                <a:off x="265718" y="5524005"/>
                <a:ext cx="2758506" cy="860364"/>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i="1">
                                    <a:latin typeface="Cambria Math" panose="02040503050406030204" pitchFamily="18" charset="0"/>
                                  </a:rPr>
                                  <m:t>𝓧</m:t>
                                </m:r>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endParaRPr lang="ko-KR" altLang="en-US" dirty="0"/>
              </a:p>
            </p:txBody>
          </p:sp>
        </mc:Choice>
        <mc:Fallback xmlns="">
          <p:sp>
            <p:nvSpPr>
              <p:cNvPr id="10" name="TextBox 9">
                <a:extLst>
                  <a:ext uri="{FF2B5EF4-FFF2-40B4-BE49-F238E27FC236}">
                    <a16:creationId xmlns:a16="http://schemas.microsoft.com/office/drawing/2014/main" id="{4025D889-7B66-4DDB-8D60-6A37763E9860}"/>
                  </a:ext>
                </a:extLst>
              </p:cNvPr>
              <p:cNvSpPr txBox="1">
                <a:spLocks noRot="1" noChangeAspect="1" noMove="1" noResize="1" noEditPoints="1" noAdjustHandles="1" noChangeArrowheads="1" noChangeShapeType="1" noTextEdit="1"/>
              </p:cNvSpPr>
              <p:nvPr/>
            </p:nvSpPr>
            <p:spPr>
              <a:xfrm>
                <a:off x="265718" y="5524005"/>
                <a:ext cx="2758506" cy="860364"/>
              </a:xfrm>
              <a:prstGeom prst="rect">
                <a:avLst/>
              </a:prstGeom>
              <a:blipFill>
                <a:blip r:embed="rId5"/>
                <a:stretch>
                  <a:fillRect t="-5674" b="-120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70CA336-B9FB-47E5-8D07-46C34B84A22E}"/>
                  </a:ext>
                </a:extLst>
              </p:cNvPr>
              <p:cNvSpPr txBox="1"/>
              <p:nvPr/>
            </p:nvSpPr>
            <p:spPr>
              <a:xfrm>
                <a:off x="3338132" y="6264655"/>
                <a:ext cx="2805001" cy="461665"/>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Matrices in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i="1">
                                    <a:latin typeface="Cambria Math" panose="02040503050406030204" pitchFamily="18" charset="0"/>
                                  </a:rPr>
                                  <m:t>𝓧</m:t>
                                </m:r>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endParaRPr lang="ko-KR" altLang="en-US" dirty="0">
                  <a:latin typeface="Calibri" panose="020F0502020204030204" pitchFamily="34" charset="0"/>
                  <a:cs typeface="Calibri" panose="020F0502020204030204" pitchFamily="34" charset="0"/>
                </a:endParaRPr>
              </a:p>
            </p:txBody>
          </p:sp>
        </mc:Choice>
        <mc:Fallback xmlns="">
          <p:sp>
            <p:nvSpPr>
              <p:cNvPr id="47" name="TextBox 46">
                <a:extLst>
                  <a:ext uri="{FF2B5EF4-FFF2-40B4-BE49-F238E27FC236}">
                    <a16:creationId xmlns:a16="http://schemas.microsoft.com/office/drawing/2014/main" id="{E70CA336-B9FB-47E5-8D07-46C34B84A22E}"/>
                  </a:ext>
                </a:extLst>
              </p:cNvPr>
              <p:cNvSpPr txBox="1">
                <a:spLocks noRot="1" noChangeAspect="1" noMove="1" noResize="1" noEditPoints="1" noAdjustHandles="1" noChangeArrowheads="1" noChangeShapeType="1" noTextEdit="1"/>
              </p:cNvSpPr>
              <p:nvPr/>
            </p:nvSpPr>
            <p:spPr>
              <a:xfrm>
                <a:off x="3338132" y="6264655"/>
                <a:ext cx="2805001" cy="461665"/>
              </a:xfrm>
              <a:prstGeom prst="rect">
                <a:avLst/>
              </a:prstGeom>
              <a:blipFill>
                <a:blip r:embed="rId6"/>
                <a:stretch>
                  <a:fillRect t="-10667" b="-30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ACAD8DC-5249-46C3-B748-E6BECF604FDE}"/>
                  </a:ext>
                </a:extLst>
              </p:cNvPr>
              <p:cNvSpPr txBox="1"/>
              <p:nvPr/>
            </p:nvSpPr>
            <p:spPr>
              <a:xfrm>
                <a:off x="7948874" y="5523340"/>
                <a:ext cx="2942149" cy="870816"/>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a:t>
                </a:r>
                <a14:m>
                  <m:oMath xmlns:m="http://schemas.openxmlformats.org/officeDocument/2006/math">
                    <m:sSubSup>
                      <m:sSubSupPr>
                        <m:ctrlPr>
                          <a:rPr lang="en-US" altLang="ko-KR" b="1" i="1" smtClean="0">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dirty="0">
                                        <a:latin typeface="Cambria Math" panose="02040503050406030204" pitchFamily="18" charset="0"/>
                                      </a:rPr>
                                    </m:ctrlPr>
                                  </m:accPr>
                                  <m:e>
                                    <m:r>
                                      <a:rPr lang="en-US" altLang="ko-KR" b="1" i="1" dirty="0">
                                        <a:latin typeface="Cambria Math" panose="02040503050406030204" pitchFamily="18" charset="0"/>
                                      </a:rPr>
                                      <m:t>𝓧</m:t>
                                    </m:r>
                                  </m:e>
                                </m:acc>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r>
                  <a:rPr lang="en-US" altLang="ko-KR" sz="2400" dirty="0">
                    <a:latin typeface="Calibri" panose="020F0502020204030204" pitchFamily="34" charset="0"/>
                    <a:cs typeface="Calibri" panose="020F0502020204030204" pitchFamily="34" charset="0"/>
                  </a:rPr>
                  <a:t> of matrices in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i="1">
                                    <a:latin typeface="Cambria Math" panose="02040503050406030204" pitchFamily="18" charset="0"/>
                                  </a:rPr>
                                  <m:t>𝓧</m:t>
                                </m:r>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endParaRPr lang="ko-KR" altLang="en-US" dirty="0"/>
              </a:p>
            </p:txBody>
          </p:sp>
        </mc:Choice>
        <mc:Fallback xmlns="">
          <p:sp>
            <p:nvSpPr>
              <p:cNvPr id="48" name="TextBox 47">
                <a:extLst>
                  <a:ext uri="{FF2B5EF4-FFF2-40B4-BE49-F238E27FC236}">
                    <a16:creationId xmlns:a16="http://schemas.microsoft.com/office/drawing/2014/main" id="{DACAD8DC-5249-46C3-B748-E6BECF604FDE}"/>
                  </a:ext>
                </a:extLst>
              </p:cNvPr>
              <p:cNvSpPr txBox="1">
                <a:spLocks noRot="1" noChangeAspect="1" noMove="1" noResize="1" noEditPoints="1" noAdjustHandles="1" noChangeArrowheads="1" noChangeShapeType="1" noTextEdit="1"/>
              </p:cNvSpPr>
              <p:nvPr/>
            </p:nvSpPr>
            <p:spPr>
              <a:xfrm>
                <a:off x="7948874" y="5523340"/>
                <a:ext cx="2942149" cy="870816"/>
              </a:xfrm>
              <a:prstGeom prst="rect">
                <a:avLst/>
              </a:prstGeom>
              <a:blipFill>
                <a:blip r:embed="rId7"/>
                <a:stretch>
                  <a:fillRect l="-2692" t="-4196" b="-14685"/>
                </a:stretch>
              </a:blipFill>
            </p:spPr>
            <p:txBody>
              <a:bodyPr/>
              <a:lstStyle/>
              <a:p>
                <a:r>
                  <a:rPr lang="ko-KR" altLang="en-US">
                    <a:noFill/>
                  </a:rPr>
                  <a:t> </a:t>
                </a:r>
              </a:p>
            </p:txBody>
          </p:sp>
        </mc:Fallback>
      </mc:AlternateContent>
      <p:cxnSp>
        <p:nvCxnSpPr>
          <p:cNvPr id="53" name="직선 화살표 연결선 52">
            <a:extLst>
              <a:ext uri="{FF2B5EF4-FFF2-40B4-BE49-F238E27FC236}">
                <a16:creationId xmlns:a16="http://schemas.microsoft.com/office/drawing/2014/main" id="{5E7C38D1-EF07-4C58-8D60-4D14BCF50D56}"/>
              </a:ext>
            </a:extLst>
          </p:cNvPr>
          <p:cNvCxnSpPr>
            <a:cxnSpLocks/>
            <a:endCxn id="143" idx="1"/>
          </p:cNvCxnSpPr>
          <p:nvPr/>
        </p:nvCxnSpPr>
        <p:spPr>
          <a:xfrm flipV="1">
            <a:off x="2282553" y="3218430"/>
            <a:ext cx="1604336" cy="306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4DED065F-8031-4469-B8C4-AC4A7B168A3B}"/>
              </a:ext>
            </a:extLst>
          </p:cNvPr>
          <p:cNvCxnSpPr>
            <a:cxnSpLocks/>
            <a:stCxn id="141" idx="3"/>
            <a:endCxn id="40" idx="1"/>
          </p:cNvCxnSpPr>
          <p:nvPr/>
        </p:nvCxnSpPr>
        <p:spPr>
          <a:xfrm>
            <a:off x="2612137" y="3463896"/>
            <a:ext cx="1274276" cy="17115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090974AA-6EFD-4D16-99C9-9B956B322EAF}"/>
              </a:ext>
            </a:extLst>
          </p:cNvPr>
          <p:cNvCxnSpPr>
            <a:cxnSpLocks/>
            <a:stCxn id="206" idx="0"/>
            <a:endCxn id="142" idx="2"/>
          </p:cNvCxnSpPr>
          <p:nvPr/>
        </p:nvCxnSpPr>
        <p:spPr>
          <a:xfrm flipH="1" flipV="1">
            <a:off x="1409451" y="3945569"/>
            <a:ext cx="241999" cy="890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직선 화살표 연결선 61">
            <a:extLst>
              <a:ext uri="{FF2B5EF4-FFF2-40B4-BE49-F238E27FC236}">
                <a16:creationId xmlns:a16="http://schemas.microsoft.com/office/drawing/2014/main" id="{2D0D7CA6-A2BC-4F6E-8B3E-B2A5F9B8AAF2}"/>
              </a:ext>
            </a:extLst>
          </p:cNvPr>
          <p:cNvCxnSpPr>
            <a:cxnSpLocks/>
            <a:stCxn id="206" idx="0"/>
            <a:endCxn id="141" idx="2"/>
          </p:cNvCxnSpPr>
          <p:nvPr/>
        </p:nvCxnSpPr>
        <p:spPr>
          <a:xfrm flipV="1">
            <a:off x="1651450" y="4435602"/>
            <a:ext cx="106467" cy="400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직사각형 4">
            <a:extLst>
              <a:ext uri="{FF2B5EF4-FFF2-40B4-BE49-F238E27FC236}">
                <a16:creationId xmlns:a16="http://schemas.microsoft.com/office/drawing/2014/main" id="{7CE02C8C-0A1D-41E7-9E83-2EB0C005A792}"/>
              </a:ext>
            </a:extLst>
          </p:cNvPr>
          <p:cNvSpPr/>
          <p:nvPr/>
        </p:nvSpPr>
        <p:spPr>
          <a:xfrm>
            <a:off x="5974150" y="178043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1</a:t>
            </a:r>
            <a:r>
              <a:rPr lang="en-US" altLang="ko-KR" sz="2000" baseline="30000" dirty="0">
                <a:latin typeface="Calibri" panose="020F0502020204030204" pitchFamily="34" charset="0"/>
                <a:cs typeface="Calibri" panose="020F0502020204030204" pitchFamily="34" charset="0"/>
              </a:rPr>
              <a:t>st</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44" name="직사각형 43">
            <a:extLst>
              <a:ext uri="{FF2B5EF4-FFF2-40B4-BE49-F238E27FC236}">
                <a16:creationId xmlns:a16="http://schemas.microsoft.com/office/drawing/2014/main" id="{4663A343-9123-42F4-98CD-A0BC2202D96D}"/>
              </a:ext>
            </a:extLst>
          </p:cNvPr>
          <p:cNvSpPr/>
          <p:nvPr/>
        </p:nvSpPr>
        <p:spPr>
          <a:xfrm>
            <a:off x="7636078" y="178043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3</a:t>
            </a:r>
            <a:r>
              <a:rPr lang="en-US" altLang="ko-KR" sz="2000" baseline="30000" dirty="0">
                <a:latin typeface="Calibri" panose="020F0502020204030204" pitchFamily="34" charset="0"/>
                <a:cs typeface="Calibri" panose="020F0502020204030204" pitchFamily="34" charset="0"/>
              </a:rPr>
              <a:t>rd</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45" name="직사각형 44">
            <a:extLst>
              <a:ext uri="{FF2B5EF4-FFF2-40B4-BE49-F238E27FC236}">
                <a16:creationId xmlns:a16="http://schemas.microsoft.com/office/drawing/2014/main" id="{6144167B-B301-44DB-997E-FE0001118DEF}"/>
              </a:ext>
            </a:extLst>
          </p:cNvPr>
          <p:cNvSpPr/>
          <p:nvPr/>
        </p:nvSpPr>
        <p:spPr>
          <a:xfrm>
            <a:off x="9410126" y="1780431"/>
            <a:ext cx="1529329"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2</a:t>
            </a:r>
            <a:r>
              <a:rPr lang="en-US" altLang="ko-KR" sz="2000" baseline="30000" dirty="0">
                <a:latin typeface="Calibri" panose="020F0502020204030204" pitchFamily="34" charset="0"/>
                <a:cs typeface="Calibri" panose="020F0502020204030204" pitchFamily="34" charset="0"/>
              </a:rPr>
              <a:t>nd</a:t>
            </a:r>
            <a:r>
              <a:rPr lang="en-US" altLang="ko-KR" sz="2000" dirty="0">
                <a:latin typeface="Calibri" panose="020F0502020204030204" pitchFamily="34" charset="0"/>
                <a:cs typeface="Calibri" panose="020F0502020204030204" pitchFamily="34" charset="0"/>
              </a:rPr>
              <a:t> mode</a:t>
            </a:r>
          </a:p>
          <a:p>
            <a:pPr algn="ctr"/>
            <a:r>
              <a:rPr lang="en-US" altLang="ko-KR" sz="2000" dirty="0">
                <a:latin typeface="Calibri" panose="020F0502020204030204" pitchFamily="34" charset="0"/>
                <a:cs typeface="Calibri" panose="020F0502020204030204" pitchFamily="34" charset="0"/>
              </a:rPr>
              <a:t>factor matrix</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BC0B8DA-6B72-469A-BB54-9F5692DCF366}"/>
                  </a:ext>
                </a:extLst>
              </p:cNvPr>
              <p:cNvSpPr txBox="1"/>
              <p:nvPr/>
            </p:nvSpPr>
            <p:spPr>
              <a:xfrm>
                <a:off x="7939051" y="5523139"/>
                <a:ext cx="2942149" cy="870816"/>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a:t>
                </a:r>
                <a14:m>
                  <m:oMath xmlns:m="http://schemas.openxmlformats.org/officeDocument/2006/math">
                    <m:sSubSup>
                      <m:sSubSupPr>
                        <m:ctrlPr>
                          <a:rPr lang="en-US" altLang="ko-KR" b="1" i="1" smtClean="0">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dirty="0">
                                        <a:latin typeface="Cambria Math" panose="02040503050406030204" pitchFamily="18" charset="0"/>
                                      </a:rPr>
                                    </m:ctrlPr>
                                  </m:accPr>
                                  <m:e>
                                    <m:r>
                                      <a:rPr lang="en-US" altLang="ko-KR" b="1" i="1" dirty="0">
                                        <a:latin typeface="Cambria Math" panose="02040503050406030204" pitchFamily="18" charset="0"/>
                                      </a:rPr>
                                      <m:t>𝓧</m:t>
                                    </m:r>
                                  </m:e>
                                </m:acc>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r>
                  <a:rPr lang="en-US" altLang="ko-KR" sz="2400" dirty="0">
                    <a:latin typeface="Calibri" panose="020F0502020204030204" pitchFamily="34" charset="0"/>
                    <a:cs typeface="Calibri" panose="020F0502020204030204" pitchFamily="34" charset="0"/>
                  </a:rPr>
                  <a:t> of matrices in </a:t>
                </a:r>
                <a14:m>
                  <m:oMath xmlns:m="http://schemas.openxmlformats.org/officeDocument/2006/math">
                    <m:sSubSup>
                      <m:sSubSupPr>
                        <m:ctrlPr>
                          <a:rPr lang="en-US" altLang="ko-KR" b="1" i="1">
                            <a:latin typeface="Cambria Math" panose="02040503050406030204" pitchFamily="18" charset="0"/>
                          </a:rPr>
                        </m:ctrlPr>
                      </m:sSubSup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i="1">
                                    <a:latin typeface="Cambria Math" panose="02040503050406030204" pitchFamily="18" charset="0"/>
                                  </a:rPr>
                                  <m:t>𝓧</m:t>
                                </m:r>
                              </m:e>
                              <m:sub>
                                <m:r>
                                  <a:rPr lang="en-US" altLang="ko-KR" b="1" i="1">
                                    <a:latin typeface="Cambria Math" panose="02040503050406030204" pitchFamily="18" charset="0"/>
                                  </a:rPr>
                                  <m:t>𝒌</m:t>
                                </m:r>
                              </m:sub>
                            </m:sSub>
                          </m:e>
                        </m:d>
                      </m:e>
                      <m:sub>
                        <m:r>
                          <a:rPr lang="en-US" altLang="ko-KR" b="1" i="1">
                            <a:latin typeface="Cambria Math" panose="02040503050406030204" pitchFamily="18" charset="0"/>
                          </a:rPr>
                          <m:t>𝒌</m:t>
                        </m:r>
                        <m:r>
                          <a:rPr lang="en-US" altLang="ko-KR" b="1" i="1">
                            <a:latin typeface="Cambria Math" panose="02040503050406030204" pitchFamily="18" charset="0"/>
                          </a:rPr>
                          <m:t>=</m:t>
                        </m:r>
                        <m:r>
                          <a:rPr lang="en-US" altLang="ko-KR" b="1" i="1">
                            <a:latin typeface="Cambria Math" panose="02040503050406030204" pitchFamily="18" charset="0"/>
                          </a:rPr>
                          <m:t>𝟏</m:t>
                        </m:r>
                      </m:sub>
                      <m:sup>
                        <m:r>
                          <a:rPr lang="en-US" altLang="ko-KR" b="1" i="1">
                            <a:latin typeface="Cambria Math" panose="02040503050406030204" pitchFamily="18" charset="0"/>
                          </a:rPr>
                          <m:t>𝑲</m:t>
                        </m:r>
                      </m:sup>
                    </m:sSubSup>
                  </m:oMath>
                </a14:m>
                <a:endParaRPr lang="ko-KR" altLang="en-US" dirty="0"/>
              </a:p>
            </p:txBody>
          </p:sp>
        </mc:Choice>
        <mc:Fallback xmlns="">
          <p:sp>
            <p:nvSpPr>
              <p:cNvPr id="54" name="TextBox 53">
                <a:extLst>
                  <a:ext uri="{FF2B5EF4-FFF2-40B4-BE49-F238E27FC236}">
                    <a16:creationId xmlns:a16="http://schemas.microsoft.com/office/drawing/2014/main" id="{BBC0B8DA-6B72-469A-BB54-9F5692DCF366}"/>
                  </a:ext>
                </a:extLst>
              </p:cNvPr>
              <p:cNvSpPr txBox="1">
                <a:spLocks noRot="1" noChangeAspect="1" noMove="1" noResize="1" noEditPoints="1" noAdjustHandles="1" noChangeArrowheads="1" noChangeShapeType="1" noTextEdit="1"/>
              </p:cNvSpPr>
              <p:nvPr/>
            </p:nvSpPr>
            <p:spPr>
              <a:xfrm>
                <a:off x="7939051" y="5523139"/>
                <a:ext cx="2942149" cy="870816"/>
              </a:xfrm>
              <a:prstGeom prst="rect">
                <a:avLst/>
              </a:prstGeom>
              <a:blipFill>
                <a:blip r:embed="rId8"/>
                <a:stretch>
                  <a:fillRect l="-2484" t="-4196" b="-1468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3511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CA4BE3-625A-495B-979D-56B6A289F9B7}"/>
              </a:ext>
            </a:extLst>
          </p:cNvPr>
          <p:cNvSpPr>
            <a:spLocks noGrp="1"/>
          </p:cNvSpPr>
          <p:nvPr>
            <p:ph type="title"/>
          </p:nvPr>
        </p:nvSpPr>
        <p:spPr/>
        <p:txBody>
          <a:bodyPr/>
          <a:lstStyle/>
          <a:p>
            <a:r>
              <a:rPr lang="en-US" altLang="ko-KR" dirty="0"/>
              <a:t>Previous lossy compression: PARAFAC2</a:t>
            </a:r>
            <a:endParaRPr lang="ko-KR" altLang="en-US" dirty="0"/>
          </a:p>
        </p:txBody>
      </p:sp>
      <p:sp>
        <p:nvSpPr>
          <p:cNvPr id="3" name="내용 개체 틀 2">
            <a:extLst>
              <a:ext uri="{FF2B5EF4-FFF2-40B4-BE49-F238E27FC236}">
                <a16:creationId xmlns:a16="http://schemas.microsoft.com/office/drawing/2014/main" id="{117D2385-B014-4CD9-8253-3D6213621A46}"/>
              </a:ext>
            </a:extLst>
          </p:cNvPr>
          <p:cNvSpPr>
            <a:spLocks noGrp="1"/>
          </p:cNvSpPr>
          <p:nvPr>
            <p:ph idx="1"/>
          </p:nvPr>
        </p:nvSpPr>
        <p:spPr>
          <a:xfrm>
            <a:off x="276397" y="1192903"/>
            <a:ext cx="11739597" cy="4988243"/>
          </a:xfrm>
        </p:spPr>
        <p:txBody>
          <a:bodyPr/>
          <a:lstStyle/>
          <a:p>
            <a:pPr marL="0" indent="0">
              <a:buNone/>
            </a:pPr>
            <a:r>
              <a:rPr lang="en-US" altLang="ko-KR" dirty="0"/>
              <a:t>PARAFAC2 approximates an irregular tensor with the products of factor matrices.</a:t>
            </a:r>
            <a:endParaRPr lang="ko-KR" altLang="en-US" dirty="0"/>
          </a:p>
        </p:txBody>
      </p:sp>
      <p:grpSp>
        <p:nvGrpSpPr>
          <p:cNvPr id="140" name="그룹 139">
            <a:extLst>
              <a:ext uri="{FF2B5EF4-FFF2-40B4-BE49-F238E27FC236}">
                <a16:creationId xmlns:a16="http://schemas.microsoft.com/office/drawing/2014/main" id="{FD51EAA0-A340-4D94-BCEE-0EF1CB6E9A49}"/>
              </a:ext>
            </a:extLst>
          </p:cNvPr>
          <p:cNvGrpSpPr/>
          <p:nvPr/>
        </p:nvGrpSpPr>
        <p:grpSpPr>
          <a:xfrm>
            <a:off x="555230" y="2669338"/>
            <a:ext cx="2056907" cy="2137754"/>
            <a:chOff x="7347009" y="2324008"/>
            <a:chExt cx="2056907" cy="2137754"/>
          </a:xfrm>
        </p:grpSpPr>
        <p:sp>
          <p:nvSpPr>
            <p:cNvPr id="141" name="직사각형 140">
              <a:extLst>
                <a:ext uri="{FF2B5EF4-FFF2-40B4-BE49-F238E27FC236}">
                  <a16:creationId xmlns:a16="http://schemas.microsoft.com/office/drawing/2014/main" id="{AE404799-1368-44AF-A43E-DCD799055AC2}"/>
                </a:ext>
              </a:extLst>
            </p:cNvPr>
            <p:cNvSpPr/>
            <p:nvPr/>
          </p:nvSpPr>
          <p:spPr>
            <a:xfrm>
              <a:off x="7695475" y="2324008"/>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직사각형 141">
              <a:extLst>
                <a:ext uri="{FF2B5EF4-FFF2-40B4-BE49-F238E27FC236}">
                  <a16:creationId xmlns:a16="http://schemas.microsoft.com/office/drawing/2014/main" id="{AD42B8F8-8A96-470B-BD1B-37D32D37E8FF}"/>
                </a:ext>
              </a:extLst>
            </p:cNvPr>
            <p:cNvSpPr/>
            <p:nvPr/>
          </p:nvSpPr>
          <p:spPr>
            <a:xfrm>
              <a:off x="7347009" y="2636379"/>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1" name="그룹 4">
            <a:extLst>
              <a:ext uri="{FF2B5EF4-FFF2-40B4-BE49-F238E27FC236}">
                <a16:creationId xmlns:a16="http://schemas.microsoft.com/office/drawing/2014/main" id="{AFE434DE-1BE1-40C0-B8D8-DE06806975EA}"/>
              </a:ext>
            </a:extLst>
          </p:cNvPr>
          <p:cNvGrpSpPr/>
          <p:nvPr/>
        </p:nvGrpSpPr>
        <p:grpSpPr>
          <a:xfrm>
            <a:off x="6250248" y="2786790"/>
            <a:ext cx="1019649" cy="901975"/>
            <a:chOff x="7745167" y="2140843"/>
            <a:chExt cx="1019649" cy="901975"/>
          </a:xfrm>
        </p:grpSpPr>
        <p:sp>
          <p:nvSpPr>
            <p:cNvPr id="59" name="직사각형 18">
              <a:extLst>
                <a:ext uri="{FF2B5EF4-FFF2-40B4-BE49-F238E27FC236}">
                  <a16:creationId xmlns:a16="http://schemas.microsoft.com/office/drawing/2014/main" id="{92D653AF-8145-42DB-9271-EB91887EC268}"/>
                </a:ext>
              </a:extLst>
            </p:cNvPr>
            <p:cNvSpPr/>
            <p:nvPr/>
          </p:nvSpPr>
          <p:spPr>
            <a:xfrm>
              <a:off x="8370348" y="227058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4" name="그룹 6">
              <a:extLst>
                <a:ext uri="{FF2B5EF4-FFF2-40B4-BE49-F238E27FC236}">
                  <a16:creationId xmlns:a16="http://schemas.microsoft.com/office/drawing/2014/main" id="{0C88DC4B-6FFD-494E-A762-EFDE42CF753B}"/>
                </a:ext>
              </a:extLst>
            </p:cNvPr>
            <p:cNvGrpSpPr/>
            <p:nvPr/>
          </p:nvGrpSpPr>
          <p:grpSpPr>
            <a:xfrm>
              <a:off x="8044816" y="2140843"/>
              <a:ext cx="720000" cy="692477"/>
              <a:chOff x="7696390" y="2721437"/>
              <a:chExt cx="720000" cy="692477"/>
            </a:xfrm>
          </p:grpSpPr>
          <p:sp>
            <p:nvSpPr>
              <p:cNvPr id="53" name="직사각형 12">
                <a:extLst>
                  <a:ext uri="{FF2B5EF4-FFF2-40B4-BE49-F238E27FC236}">
                    <a16:creationId xmlns:a16="http://schemas.microsoft.com/office/drawing/2014/main" id="{5F6D9552-9F75-40DB-9F91-90F12EE208BC}"/>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13">
                <a:extLst>
                  <a:ext uri="{FF2B5EF4-FFF2-40B4-BE49-F238E27FC236}">
                    <a16:creationId xmlns:a16="http://schemas.microsoft.com/office/drawing/2014/main" id="{DF60FBE9-29CD-4336-8660-68168E3A2AE2}"/>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14">
                <a:extLst>
                  <a:ext uri="{FF2B5EF4-FFF2-40B4-BE49-F238E27FC236}">
                    <a16:creationId xmlns:a16="http://schemas.microsoft.com/office/drawing/2014/main" id="{B5A4E3A5-5DF2-4D93-B26C-F55D4B3F1A91}"/>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직사각형 15">
                <a:extLst>
                  <a:ext uri="{FF2B5EF4-FFF2-40B4-BE49-F238E27FC236}">
                    <a16:creationId xmlns:a16="http://schemas.microsoft.com/office/drawing/2014/main" id="{A256CF0D-39B9-44BC-BE87-02E12ACF4B0C}"/>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5" name="그룹 7">
              <a:extLst>
                <a:ext uri="{FF2B5EF4-FFF2-40B4-BE49-F238E27FC236}">
                  <a16:creationId xmlns:a16="http://schemas.microsoft.com/office/drawing/2014/main" id="{FD68B1B3-1FA2-4822-941F-E1B8ED9748E4}"/>
                </a:ext>
              </a:extLst>
            </p:cNvPr>
            <p:cNvGrpSpPr/>
            <p:nvPr/>
          </p:nvGrpSpPr>
          <p:grpSpPr>
            <a:xfrm>
              <a:off x="7745167" y="2350341"/>
              <a:ext cx="720000" cy="692477"/>
              <a:chOff x="7696390" y="2721437"/>
              <a:chExt cx="720000" cy="692477"/>
            </a:xfrm>
          </p:grpSpPr>
          <p:sp>
            <p:nvSpPr>
              <p:cNvPr id="46" name="직사각형 8">
                <a:extLst>
                  <a:ext uri="{FF2B5EF4-FFF2-40B4-BE49-F238E27FC236}">
                    <a16:creationId xmlns:a16="http://schemas.microsoft.com/office/drawing/2014/main" id="{C36524A6-2CBF-4C7F-8666-11561C1D132B}"/>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9">
                <a:extLst>
                  <a:ext uri="{FF2B5EF4-FFF2-40B4-BE49-F238E27FC236}">
                    <a16:creationId xmlns:a16="http://schemas.microsoft.com/office/drawing/2014/main" id="{6CAC30B0-7003-491F-9FAD-649AC9D74881}"/>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0">
                <a:extLst>
                  <a:ext uri="{FF2B5EF4-FFF2-40B4-BE49-F238E27FC236}">
                    <a16:creationId xmlns:a16="http://schemas.microsoft.com/office/drawing/2014/main" id="{CA6A59CF-C41A-44E8-912B-FA7EE868BE14}"/>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11">
                <a:extLst>
                  <a:ext uri="{FF2B5EF4-FFF2-40B4-BE49-F238E27FC236}">
                    <a16:creationId xmlns:a16="http://schemas.microsoft.com/office/drawing/2014/main" id="{B2F73C49-81F7-46CB-84D5-F0A6A70E67EB}"/>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61" name="그룹 20">
            <a:extLst>
              <a:ext uri="{FF2B5EF4-FFF2-40B4-BE49-F238E27FC236}">
                <a16:creationId xmlns:a16="http://schemas.microsoft.com/office/drawing/2014/main" id="{31FFA642-1385-451E-84C2-9B0A593948D7}"/>
              </a:ext>
            </a:extLst>
          </p:cNvPr>
          <p:cNvGrpSpPr/>
          <p:nvPr/>
        </p:nvGrpSpPr>
        <p:grpSpPr>
          <a:xfrm>
            <a:off x="4140835" y="2669461"/>
            <a:ext cx="1230735" cy="2137631"/>
            <a:chOff x="4594367" y="2498025"/>
            <a:chExt cx="1230735" cy="2137631"/>
          </a:xfrm>
        </p:grpSpPr>
        <p:sp>
          <p:nvSpPr>
            <p:cNvPr id="63" name="직사각형 22">
              <a:extLst>
                <a:ext uri="{FF2B5EF4-FFF2-40B4-BE49-F238E27FC236}">
                  <a16:creationId xmlns:a16="http://schemas.microsoft.com/office/drawing/2014/main" id="{9F83DFD8-CE06-4B11-8F1D-A1BC98E8F4AC}"/>
                </a:ext>
              </a:extLst>
            </p:cNvPr>
            <p:cNvSpPr/>
            <p:nvPr/>
          </p:nvSpPr>
          <p:spPr>
            <a:xfrm>
              <a:off x="4943041" y="2498025"/>
              <a:ext cx="882061" cy="213763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23">
              <a:extLst>
                <a:ext uri="{FF2B5EF4-FFF2-40B4-BE49-F238E27FC236}">
                  <a16:creationId xmlns:a16="http://schemas.microsoft.com/office/drawing/2014/main" id="{9790BFC6-D84F-4748-B2B7-B512D4AD6104}"/>
                </a:ext>
              </a:extLst>
            </p:cNvPr>
            <p:cNvSpPr/>
            <p:nvPr/>
          </p:nvSpPr>
          <p:spPr>
            <a:xfrm>
              <a:off x="4594367" y="2810274"/>
              <a:ext cx="864210" cy="129970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5" name="직사각형 24">
            <a:extLst>
              <a:ext uri="{FF2B5EF4-FFF2-40B4-BE49-F238E27FC236}">
                <a16:creationId xmlns:a16="http://schemas.microsoft.com/office/drawing/2014/main" id="{062B0593-0FE5-49D5-B4E9-B2EB205B835F}"/>
              </a:ext>
            </a:extLst>
          </p:cNvPr>
          <p:cNvSpPr/>
          <p:nvPr/>
        </p:nvSpPr>
        <p:spPr>
          <a:xfrm>
            <a:off x="8177278" y="2726668"/>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곱하기 기호 25">
            <a:extLst>
              <a:ext uri="{FF2B5EF4-FFF2-40B4-BE49-F238E27FC236}">
                <a16:creationId xmlns:a16="http://schemas.microsoft.com/office/drawing/2014/main" id="{B9F15650-EE0A-4EBF-A936-209F813B32F8}"/>
              </a:ext>
            </a:extLst>
          </p:cNvPr>
          <p:cNvSpPr/>
          <p:nvPr/>
        </p:nvSpPr>
        <p:spPr>
          <a:xfrm>
            <a:off x="5573579" y="2916809"/>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곱하기 기호 26">
            <a:extLst>
              <a:ext uri="{FF2B5EF4-FFF2-40B4-BE49-F238E27FC236}">
                <a16:creationId xmlns:a16="http://schemas.microsoft.com/office/drawing/2014/main" id="{25C4989C-0622-4C62-976E-5FDC4AF97043}"/>
              </a:ext>
            </a:extLst>
          </p:cNvPr>
          <p:cNvSpPr/>
          <p:nvPr/>
        </p:nvSpPr>
        <p:spPr>
          <a:xfrm>
            <a:off x="7500610" y="293683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1" name="Straight Connector 70">
            <a:extLst>
              <a:ext uri="{FF2B5EF4-FFF2-40B4-BE49-F238E27FC236}">
                <a16:creationId xmlns:a16="http://schemas.microsoft.com/office/drawing/2014/main" id="{240A99C9-E0A2-451B-B93C-5A88F6134BB2}"/>
              </a:ext>
            </a:extLst>
          </p:cNvPr>
          <p:cNvCxnSpPr/>
          <p:nvPr/>
        </p:nvCxnSpPr>
        <p:spPr>
          <a:xfrm>
            <a:off x="3479494" y="1814492"/>
            <a:ext cx="0" cy="4658628"/>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DD032C4-E564-42C2-B6D8-059FB4049607}"/>
                  </a:ext>
                </a:extLst>
              </p:cNvPr>
              <p:cNvSpPr txBox="1"/>
              <p:nvPr/>
            </p:nvSpPr>
            <p:spPr>
              <a:xfrm>
                <a:off x="2734896" y="2645608"/>
                <a:ext cx="1394613"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0000" b="1" i="1" smtClean="0">
                          <a:solidFill>
                            <a:schemeClr val="tx1"/>
                          </a:solidFill>
                          <a:latin typeface="Cambria Math" panose="02040503050406030204" pitchFamily="18" charset="0"/>
                        </a:rPr>
                        <m:t>≈</m:t>
                      </m:r>
                    </m:oMath>
                  </m:oMathPara>
                </a14:m>
                <a:endParaRPr lang="ko-KR" altLang="en-US" sz="10000" b="1" dirty="0">
                  <a:solidFill>
                    <a:schemeClr val="tx1"/>
                  </a:solidFill>
                </a:endParaRPr>
              </a:p>
            </p:txBody>
          </p:sp>
        </mc:Choice>
        <mc:Fallback xmlns="">
          <p:sp>
            <p:nvSpPr>
              <p:cNvPr id="31" name="TextBox 30">
                <a:extLst>
                  <a:ext uri="{FF2B5EF4-FFF2-40B4-BE49-F238E27FC236}">
                    <a16:creationId xmlns:a16="http://schemas.microsoft.com/office/drawing/2014/main" id="{FDD032C4-E564-42C2-B6D8-059FB4049607}"/>
                  </a:ext>
                </a:extLst>
              </p:cNvPr>
              <p:cNvSpPr txBox="1">
                <a:spLocks noRot="1" noChangeAspect="1" noMove="1" noResize="1" noEditPoints="1" noAdjustHandles="1" noChangeArrowheads="1" noChangeShapeType="1" noTextEdit="1"/>
              </p:cNvSpPr>
              <p:nvPr/>
            </p:nvSpPr>
            <p:spPr>
              <a:xfrm>
                <a:off x="2734896" y="2645608"/>
                <a:ext cx="1394613" cy="1538883"/>
              </a:xfrm>
              <a:prstGeom prst="rect">
                <a:avLst/>
              </a:prstGeom>
              <a:blipFill>
                <a:blip r:embed="rId3"/>
                <a:stretch>
                  <a:fillRect/>
                </a:stretch>
              </a:blipFill>
            </p:spPr>
            <p:txBody>
              <a:bodyPr/>
              <a:lstStyle/>
              <a:p>
                <a:r>
                  <a:rPr lang="ko-KR" altLang="en-US">
                    <a:noFill/>
                  </a:rPr>
                  <a:t> </a:t>
                </a:r>
              </a:p>
            </p:txBody>
          </p:sp>
        </mc:Fallback>
      </mc:AlternateContent>
      <p:sp>
        <p:nvSpPr>
          <p:cNvPr id="32" name="직사각형 4">
            <a:extLst>
              <a:ext uri="{FF2B5EF4-FFF2-40B4-BE49-F238E27FC236}">
                <a16:creationId xmlns:a16="http://schemas.microsoft.com/office/drawing/2014/main" id="{23006EF5-8EB0-47CB-8B80-527A4236AC8A}"/>
              </a:ext>
            </a:extLst>
          </p:cNvPr>
          <p:cNvSpPr/>
          <p:nvPr/>
        </p:nvSpPr>
        <p:spPr>
          <a:xfrm>
            <a:off x="3881190" y="169915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1</a:t>
            </a:r>
            <a:r>
              <a:rPr lang="en-US" altLang="ko-KR" sz="2000" baseline="30000" dirty="0">
                <a:latin typeface="Calibri" panose="020F0502020204030204" pitchFamily="34" charset="0"/>
                <a:cs typeface="Calibri" panose="020F0502020204030204" pitchFamily="34" charset="0"/>
              </a:rPr>
              <a:t>st</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33" name="직사각형 43">
            <a:extLst>
              <a:ext uri="{FF2B5EF4-FFF2-40B4-BE49-F238E27FC236}">
                <a16:creationId xmlns:a16="http://schemas.microsoft.com/office/drawing/2014/main" id="{CEC2E85D-479A-43AE-9811-D85D92BB4E0A}"/>
              </a:ext>
            </a:extLst>
          </p:cNvPr>
          <p:cNvSpPr/>
          <p:nvPr/>
        </p:nvSpPr>
        <p:spPr>
          <a:xfrm>
            <a:off x="5868238" y="169915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3</a:t>
            </a:r>
            <a:r>
              <a:rPr lang="en-US" altLang="ko-KR" sz="2000" baseline="30000" dirty="0">
                <a:latin typeface="Calibri" panose="020F0502020204030204" pitchFamily="34" charset="0"/>
                <a:cs typeface="Calibri" panose="020F0502020204030204" pitchFamily="34" charset="0"/>
              </a:rPr>
              <a:t>rd</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34" name="직사각형 44">
            <a:extLst>
              <a:ext uri="{FF2B5EF4-FFF2-40B4-BE49-F238E27FC236}">
                <a16:creationId xmlns:a16="http://schemas.microsoft.com/office/drawing/2014/main" id="{55F9E95F-08AE-4B14-9EF5-E19FF79E03A8}"/>
              </a:ext>
            </a:extLst>
          </p:cNvPr>
          <p:cNvSpPr/>
          <p:nvPr/>
        </p:nvSpPr>
        <p:spPr>
          <a:xfrm>
            <a:off x="8241726" y="1699151"/>
            <a:ext cx="1529329"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2</a:t>
            </a:r>
            <a:r>
              <a:rPr lang="en-US" altLang="ko-KR" sz="2000" baseline="30000" dirty="0">
                <a:latin typeface="Calibri" panose="020F0502020204030204" pitchFamily="34" charset="0"/>
                <a:cs typeface="Calibri" panose="020F0502020204030204" pitchFamily="34" charset="0"/>
              </a:rPr>
              <a:t>nd</a:t>
            </a:r>
            <a:r>
              <a:rPr lang="en-US" altLang="ko-KR" sz="2000" dirty="0">
                <a:latin typeface="Calibri" panose="020F0502020204030204" pitchFamily="34" charset="0"/>
                <a:cs typeface="Calibri" panose="020F0502020204030204" pitchFamily="34" charset="0"/>
              </a:rPr>
              <a:t> mode</a:t>
            </a:r>
          </a:p>
          <a:p>
            <a:pPr algn="ctr"/>
            <a:r>
              <a:rPr lang="en-US" altLang="ko-KR" sz="2000" dirty="0">
                <a:latin typeface="Calibri" panose="020F0502020204030204" pitchFamily="34" charset="0"/>
                <a:cs typeface="Calibri" panose="020F0502020204030204" pitchFamily="34" charset="0"/>
              </a:rPr>
              <a:t>factor matrix</a:t>
            </a:r>
          </a:p>
        </p:txBody>
      </p:sp>
      <p:sp>
        <p:nvSpPr>
          <p:cNvPr id="35" name="슬라이드 번호 개체 틀 3">
            <a:extLst>
              <a:ext uri="{FF2B5EF4-FFF2-40B4-BE49-F238E27FC236}">
                <a16:creationId xmlns:a16="http://schemas.microsoft.com/office/drawing/2014/main" id="{3A0CAB74-5332-46AF-A1FC-B5368BD91C6A}"/>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8</a:t>
            </a:fld>
            <a:endParaRPr lang="ko-KR" altLang="en-US"/>
          </a:p>
        </p:txBody>
      </p:sp>
      <p:sp>
        <p:nvSpPr>
          <p:cNvPr id="37" name="TextBox 36">
            <a:extLst>
              <a:ext uri="{FF2B5EF4-FFF2-40B4-BE49-F238E27FC236}">
                <a16:creationId xmlns:a16="http://schemas.microsoft.com/office/drawing/2014/main" id="{21E8F4BF-5695-4F3A-83A4-6A281C8B74DB}"/>
              </a:ext>
            </a:extLst>
          </p:cNvPr>
          <p:cNvSpPr txBox="1"/>
          <p:nvPr/>
        </p:nvSpPr>
        <p:spPr>
          <a:xfrm>
            <a:off x="769871" y="5258989"/>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38" name="TextBox 37">
            <a:extLst>
              <a:ext uri="{FF2B5EF4-FFF2-40B4-BE49-F238E27FC236}">
                <a16:creationId xmlns:a16="http://schemas.microsoft.com/office/drawing/2014/main" id="{3367C3B0-9901-4217-BEA6-E529E3C4EA3F}"/>
              </a:ext>
            </a:extLst>
          </p:cNvPr>
          <p:cNvSpPr txBox="1"/>
          <p:nvPr/>
        </p:nvSpPr>
        <p:spPr>
          <a:xfrm>
            <a:off x="5283697" y="5258989"/>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126322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CA4BE3-625A-495B-979D-56B6A289F9B7}"/>
              </a:ext>
            </a:extLst>
          </p:cNvPr>
          <p:cNvSpPr>
            <a:spLocks noGrp="1"/>
          </p:cNvSpPr>
          <p:nvPr>
            <p:ph type="title"/>
          </p:nvPr>
        </p:nvSpPr>
        <p:spPr/>
        <p:txBody>
          <a:bodyPr/>
          <a:lstStyle/>
          <a:p>
            <a:r>
              <a:rPr lang="en-US" altLang="ko-KR" dirty="0"/>
              <a:t>Previous lossy compression: PARAFAC2</a:t>
            </a:r>
            <a:endParaRPr lang="ko-KR" altLang="en-US" dirty="0"/>
          </a:p>
        </p:txBody>
      </p:sp>
      <p:sp>
        <p:nvSpPr>
          <p:cNvPr id="3" name="내용 개체 틀 2">
            <a:extLst>
              <a:ext uri="{FF2B5EF4-FFF2-40B4-BE49-F238E27FC236}">
                <a16:creationId xmlns:a16="http://schemas.microsoft.com/office/drawing/2014/main" id="{117D2385-B014-4CD9-8253-3D6213621A46}"/>
              </a:ext>
            </a:extLst>
          </p:cNvPr>
          <p:cNvSpPr>
            <a:spLocks noGrp="1"/>
          </p:cNvSpPr>
          <p:nvPr>
            <p:ph idx="1"/>
          </p:nvPr>
        </p:nvSpPr>
        <p:spPr>
          <a:xfrm>
            <a:off x="276397" y="1192903"/>
            <a:ext cx="11739599" cy="4988243"/>
          </a:xfrm>
        </p:spPr>
        <p:txBody>
          <a:bodyPr/>
          <a:lstStyle/>
          <a:p>
            <a:pPr marL="0" indent="0">
              <a:buNone/>
            </a:pPr>
            <a:r>
              <a:rPr lang="en-US" altLang="ko-KR" dirty="0"/>
              <a:t>PARAFAC2 approximates an irregular tensor with the products of factor matrices.</a:t>
            </a:r>
            <a:endParaRPr lang="ko-KR" altLang="en-US" dirty="0"/>
          </a:p>
          <a:p>
            <a:pPr marL="0" indent="0">
              <a:buNone/>
            </a:pPr>
            <a:endParaRPr lang="ko-KR" altLang="en-US" dirty="0"/>
          </a:p>
        </p:txBody>
      </p:sp>
      <p:grpSp>
        <p:nvGrpSpPr>
          <p:cNvPr id="30" name="그룹 4">
            <a:extLst>
              <a:ext uri="{FF2B5EF4-FFF2-40B4-BE49-F238E27FC236}">
                <a16:creationId xmlns:a16="http://schemas.microsoft.com/office/drawing/2014/main" id="{AAFC7408-2B0F-47DE-BA60-AFA6865B2FBD}"/>
              </a:ext>
            </a:extLst>
          </p:cNvPr>
          <p:cNvGrpSpPr/>
          <p:nvPr/>
        </p:nvGrpSpPr>
        <p:grpSpPr>
          <a:xfrm>
            <a:off x="7104194" y="2710767"/>
            <a:ext cx="1345181" cy="1104711"/>
            <a:chOff x="7745167" y="1938107"/>
            <a:chExt cx="1345181" cy="1104711"/>
          </a:xfrm>
        </p:grpSpPr>
        <p:grpSp>
          <p:nvGrpSpPr>
            <p:cNvPr id="31" name="그룹 5">
              <a:extLst>
                <a:ext uri="{FF2B5EF4-FFF2-40B4-BE49-F238E27FC236}">
                  <a16:creationId xmlns:a16="http://schemas.microsoft.com/office/drawing/2014/main" id="{7CE7627D-95BA-40E0-AF89-EB3FD7EDF559}"/>
                </a:ext>
              </a:extLst>
            </p:cNvPr>
            <p:cNvGrpSpPr/>
            <p:nvPr/>
          </p:nvGrpSpPr>
          <p:grpSpPr>
            <a:xfrm>
              <a:off x="8370348" y="1938107"/>
              <a:ext cx="720000" cy="692477"/>
              <a:chOff x="7696390" y="2721437"/>
              <a:chExt cx="720000" cy="692477"/>
            </a:xfrm>
          </p:grpSpPr>
          <p:sp>
            <p:nvSpPr>
              <p:cNvPr id="43" name="직사각형 16">
                <a:extLst>
                  <a:ext uri="{FF2B5EF4-FFF2-40B4-BE49-F238E27FC236}">
                    <a16:creationId xmlns:a16="http://schemas.microsoft.com/office/drawing/2014/main" id="{57E45ED5-27C9-438E-8904-932017A941A5}"/>
                  </a:ext>
                </a:extLst>
              </p:cNvPr>
              <p:cNvSpPr/>
              <p:nvPr/>
            </p:nvSpPr>
            <p:spPr>
              <a:xfrm>
                <a:off x="7696390" y="2721437"/>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17">
                <a:extLst>
                  <a:ext uri="{FF2B5EF4-FFF2-40B4-BE49-F238E27FC236}">
                    <a16:creationId xmlns:a16="http://schemas.microsoft.com/office/drawing/2014/main" id="{73AD6B37-7EBE-4ED0-A2E1-8B4AD94A7C36}"/>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18">
                <a:extLst>
                  <a:ext uri="{FF2B5EF4-FFF2-40B4-BE49-F238E27FC236}">
                    <a16:creationId xmlns:a16="http://schemas.microsoft.com/office/drawing/2014/main" id="{63F11C32-9695-4E4D-80FB-271328290271}"/>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19">
                <a:extLst>
                  <a:ext uri="{FF2B5EF4-FFF2-40B4-BE49-F238E27FC236}">
                    <a16:creationId xmlns:a16="http://schemas.microsoft.com/office/drawing/2014/main" id="{FE8214F3-C105-4734-ADB3-F0C0C3E45EE9}"/>
                  </a:ext>
                </a:extLst>
              </p:cNvPr>
              <p:cNvSpPr/>
              <p:nvPr/>
            </p:nvSpPr>
            <p:spPr>
              <a:xfrm>
                <a:off x="8056390" y="3053914"/>
                <a:ext cx="360000" cy="3600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그룹 6">
              <a:extLst>
                <a:ext uri="{FF2B5EF4-FFF2-40B4-BE49-F238E27FC236}">
                  <a16:creationId xmlns:a16="http://schemas.microsoft.com/office/drawing/2014/main" id="{8516070C-C90F-4987-9AC8-18C9130CCCA2}"/>
                </a:ext>
              </a:extLst>
            </p:cNvPr>
            <p:cNvGrpSpPr/>
            <p:nvPr/>
          </p:nvGrpSpPr>
          <p:grpSpPr>
            <a:xfrm>
              <a:off x="8044816" y="2140843"/>
              <a:ext cx="720000" cy="692477"/>
              <a:chOff x="7696390" y="2721437"/>
              <a:chExt cx="720000" cy="692477"/>
            </a:xfrm>
          </p:grpSpPr>
          <p:sp>
            <p:nvSpPr>
              <p:cNvPr id="38" name="직사각형 12">
                <a:extLst>
                  <a:ext uri="{FF2B5EF4-FFF2-40B4-BE49-F238E27FC236}">
                    <a16:creationId xmlns:a16="http://schemas.microsoft.com/office/drawing/2014/main" id="{109D8666-DB41-496B-8462-2F8184A62F3F}"/>
                  </a:ext>
                </a:extLst>
              </p:cNvPr>
              <p:cNvSpPr/>
              <p:nvPr/>
            </p:nvSpPr>
            <p:spPr>
              <a:xfrm>
                <a:off x="7696390" y="2721437"/>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13">
                <a:extLst>
                  <a:ext uri="{FF2B5EF4-FFF2-40B4-BE49-F238E27FC236}">
                    <a16:creationId xmlns:a16="http://schemas.microsoft.com/office/drawing/2014/main" id="{E88018EC-5F0C-40C1-8E85-90CE3105C50D}"/>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14">
                <a:extLst>
                  <a:ext uri="{FF2B5EF4-FFF2-40B4-BE49-F238E27FC236}">
                    <a16:creationId xmlns:a16="http://schemas.microsoft.com/office/drawing/2014/main" id="{7D8733A9-E76E-45E9-A7D0-D14265A9614D}"/>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15">
                <a:extLst>
                  <a:ext uri="{FF2B5EF4-FFF2-40B4-BE49-F238E27FC236}">
                    <a16:creationId xmlns:a16="http://schemas.microsoft.com/office/drawing/2014/main" id="{B96E3424-0B61-4683-8B6D-FD2DF2BB62FE}"/>
                  </a:ext>
                </a:extLst>
              </p:cNvPr>
              <p:cNvSpPr/>
              <p:nvPr/>
            </p:nvSpPr>
            <p:spPr>
              <a:xfrm>
                <a:off x="8056390" y="3053914"/>
                <a:ext cx="360000" cy="3600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 name="그룹 7">
              <a:extLst>
                <a:ext uri="{FF2B5EF4-FFF2-40B4-BE49-F238E27FC236}">
                  <a16:creationId xmlns:a16="http://schemas.microsoft.com/office/drawing/2014/main" id="{E154C785-4BFD-4350-AFC0-5EB1060C5586}"/>
                </a:ext>
              </a:extLst>
            </p:cNvPr>
            <p:cNvGrpSpPr/>
            <p:nvPr/>
          </p:nvGrpSpPr>
          <p:grpSpPr>
            <a:xfrm>
              <a:off x="7745167" y="2350341"/>
              <a:ext cx="720000" cy="692477"/>
              <a:chOff x="7696390" y="2721437"/>
              <a:chExt cx="720000" cy="692477"/>
            </a:xfrm>
          </p:grpSpPr>
          <p:sp>
            <p:nvSpPr>
              <p:cNvPr id="34" name="직사각형 8">
                <a:extLst>
                  <a:ext uri="{FF2B5EF4-FFF2-40B4-BE49-F238E27FC236}">
                    <a16:creationId xmlns:a16="http://schemas.microsoft.com/office/drawing/2014/main" id="{41A63407-E7AA-4E28-8C37-2868750B39FC}"/>
                  </a:ext>
                </a:extLst>
              </p:cNvPr>
              <p:cNvSpPr/>
              <p:nvPr/>
            </p:nvSpPr>
            <p:spPr>
              <a:xfrm>
                <a:off x="7696390" y="2721437"/>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9">
                <a:extLst>
                  <a:ext uri="{FF2B5EF4-FFF2-40B4-BE49-F238E27FC236}">
                    <a16:creationId xmlns:a16="http://schemas.microsoft.com/office/drawing/2014/main" id="{EEEAC136-B224-4A5C-8340-57A7E06FE662}"/>
                  </a:ext>
                </a:extLst>
              </p:cNvPr>
              <p:cNvSpPr/>
              <p:nvPr/>
            </p:nvSpPr>
            <p:spPr>
              <a:xfrm>
                <a:off x="8056390" y="2721437"/>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10">
                <a:extLst>
                  <a:ext uri="{FF2B5EF4-FFF2-40B4-BE49-F238E27FC236}">
                    <a16:creationId xmlns:a16="http://schemas.microsoft.com/office/drawing/2014/main" id="{C002F422-ED64-4F23-9BBD-7FD6540DAAC7}"/>
                  </a:ext>
                </a:extLst>
              </p:cNvPr>
              <p:cNvSpPr/>
              <p:nvPr/>
            </p:nvSpPr>
            <p:spPr>
              <a:xfrm>
                <a:off x="7696390" y="3053914"/>
                <a:ext cx="360000" cy="3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11">
                <a:extLst>
                  <a:ext uri="{FF2B5EF4-FFF2-40B4-BE49-F238E27FC236}">
                    <a16:creationId xmlns:a16="http://schemas.microsoft.com/office/drawing/2014/main" id="{505D99BD-B507-4BE3-8FF2-BC090279BE77}"/>
                  </a:ext>
                </a:extLst>
              </p:cNvPr>
              <p:cNvSpPr/>
              <p:nvPr/>
            </p:nvSpPr>
            <p:spPr>
              <a:xfrm>
                <a:off x="8056390" y="3053914"/>
                <a:ext cx="360000" cy="360000"/>
              </a:xfrm>
              <a:prstGeom prst="rect">
                <a:avLst/>
              </a:prstGeom>
              <a:solidFill>
                <a:srgbClr val="4472C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8" name="그룹 20">
            <a:extLst>
              <a:ext uri="{FF2B5EF4-FFF2-40B4-BE49-F238E27FC236}">
                <a16:creationId xmlns:a16="http://schemas.microsoft.com/office/drawing/2014/main" id="{347318EA-555F-46C3-AFAE-C7FF42857C88}"/>
              </a:ext>
            </a:extLst>
          </p:cNvPr>
          <p:cNvGrpSpPr/>
          <p:nvPr/>
        </p:nvGrpSpPr>
        <p:grpSpPr>
          <a:xfrm>
            <a:off x="4623772" y="2704692"/>
            <a:ext cx="1565234" cy="2417340"/>
            <a:chOff x="4594367" y="2218316"/>
            <a:chExt cx="1565234" cy="2417340"/>
          </a:xfrm>
        </p:grpSpPr>
        <p:sp>
          <p:nvSpPr>
            <p:cNvPr id="60" name="직사각형 21">
              <a:extLst>
                <a:ext uri="{FF2B5EF4-FFF2-40B4-BE49-F238E27FC236}">
                  <a16:creationId xmlns:a16="http://schemas.microsoft.com/office/drawing/2014/main" id="{1332F81D-65CF-499F-91F6-42125BE11E3C}"/>
                </a:ext>
              </a:extLst>
            </p:cNvPr>
            <p:cNvSpPr/>
            <p:nvPr/>
          </p:nvSpPr>
          <p:spPr>
            <a:xfrm>
              <a:off x="5295601" y="2218316"/>
              <a:ext cx="864000" cy="129709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22">
              <a:extLst>
                <a:ext uri="{FF2B5EF4-FFF2-40B4-BE49-F238E27FC236}">
                  <a16:creationId xmlns:a16="http://schemas.microsoft.com/office/drawing/2014/main" id="{AC2DB3B6-4099-4DA0-B07D-B7921F62487E}"/>
                </a:ext>
              </a:extLst>
            </p:cNvPr>
            <p:cNvSpPr/>
            <p:nvPr/>
          </p:nvSpPr>
          <p:spPr>
            <a:xfrm>
              <a:off x="4943041" y="2498025"/>
              <a:ext cx="882061" cy="213763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직사각형 23">
              <a:extLst>
                <a:ext uri="{FF2B5EF4-FFF2-40B4-BE49-F238E27FC236}">
                  <a16:creationId xmlns:a16="http://schemas.microsoft.com/office/drawing/2014/main" id="{8BB38F02-0D36-4B5B-8B75-C4F933D29EE8}"/>
                </a:ext>
              </a:extLst>
            </p:cNvPr>
            <p:cNvSpPr/>
            <p:nvPr/>
          </p:nvSpPr>
          <p:spPr>
            <a:xfrm>
              <a:off x="4594367" y="2810274"/>
              <a:ext cx="864210" cy="129970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9" name="직사각형 24">
            <a:extLst>
              <a:ext uri="{FF2B5EF4-FFF2-40B4-BE49-F238E27FC236}">
                <a16:creationId xmlns:a16="http://schemas.microsoft.com/office/drawing/2014/main" id="{2D5F055D-CBFD-4A7C-A86D-8DDB32264E91}"/>
              </a:ext>
            </a:extLst>
          </p:cNvPr>
          <p:cNvSpPr/>
          <p:nvPr/>
        </p:nvSpPr>
        <p:spPr>
          <a:xfrm>
            <a:off x="9364562" y="2833358"/>
            <a:ext cx="1708641" cy="859529"/>
          </a:xfrm>
          <a:prstGeom prst="rect">
            <a:avLst/>
          </a:prstGeom>
          <a:solidFill>
            <a:srgbClr val="BB91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곱하기 기호 25">
            <a:extLst>
              <a:ext uri="{FF2B5EF4-FFF2-40B4-BE49-F238E27FC236}">
                <a16:creationId xmlns:a16="http://schemas.microsoft.com/office/drawing/2014/main" id="{CEC444AA-9CCD-4A97-8B99-53BE7E97B60E}"/>
              </a:ext>
            </a:extLst>
          </p:cNvPr>
          <p:cNvSpPr/>
          <p:nvPr/>
        </p:nvSpPr>
        <p:spPr>
          <a:xfrm>
            <a:off x="6427525" y="304352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곱하기 기호 26">
            <a:extLst>
              <a:ext uri="{FF2B5EF4-FFF2-40B4-BE49-F238E27FC236}">
                <a16:creationId xmlns:a16="http://schemas.microsoft.com/office/drawing/2014/main" id="{7F083227-2949-4076-8B0E-EC90B59A4B46}"/>
              </a:ext>
            </a:extLst>
          </p:cNvPr>
          <p:cNvSpPr/>
          <p:nvPr/>
        </p:nvSpPr>
        <p:spPr>
          <a:xfrm>
            <a:off x="8687894" y="3043522"/>
            <a:ext cx="438150" cy="439200"/>
          </a:xfrm>
          <a:prstGeom prst="mathMultiply">
            <a:avLst>
              <a:gd name="adj1" fmla="val 137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3" name="그룹 28">
            <a:extLst>
              <a:ext uri="{FF2B5EF4-FFF2-40B4-BE49-F238E27FC236}">
                <a16:creationId xmlns:a16="http://schemas.microsoft.com/office/drawing/2014/main" id="{FB9FCE7D-5FE4-40B2-9052-7BAE0D499267}"/>
              </a:ext>
            </a:extLst>
          </p:cNvPr>
          <p:cNvGrpSpPr/>
          <p:nvPr/>
        </p:nvGrpSpPr>
        <p:grpSpPr>
          <a:xfrm>
            <a:off x="589015" y="2666420"/>
            <a:ext cx="2405373" cy="2414127"/>
            <a:chOff x="772754" y="2221530"/>
            <a:chExt cx="2405373" cy="2414127"/>
          </a:xfrm>
        </p:grpSpPr>
        <p:sp>
          <p:nvSpPr>
            <p:cNvPr id="74" name="직사각형 29">
              <a:extLst>
                <a:ext uri="{FF2B5EF4-FFF2-40B4-BE49-F238E27FC236}">
                  <a16:creationId xmlns:a16="http://schemas.microsoft.com/office/drawing/2014/main" id="{D7730578-AC91-4743-8F15-15E81116206D}"/>
                </a:ext>
              </a:extLst>
            </p:cNvPr>
            <p:cNvSpPr/>
            <p:nvPr/>
          </p:nvSpPr>
          <p:spPr>
            <a:xfrm>
              <a:off x="1473932" y="2221530"/>
              <a:ext cx="1704195" cy="861149"/>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30">
              <a:extLst>
                <a:ext uri="{FF2B5EF4-FFF2-40B4-BE49-F238E27FC236}">
                  <a16:creationId xmlns:a16="http://schemas.microsoft.com/office/drawing/2014/main" id="{878D42EB-22DB-4227-B358-61D4C7BA4E09}"/>
                </a:ext>
              </a:extLst>
            </p:cNvPr>
            <p:cNvSpPr/>
            <p:nvPr/>
          </p:nvSpPr>
          <p:spPr>
            <a:xfrm>
              <a:off x="1121220" y="2497903"/>
              <a:ext cx="1708441" cy="2137754"/>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31">
              <a:extLst>
                <a:ext uri="{FF2B5EF4-FFF2-40B4-BE49-F238E27FC236}">
                  <a16:creationId xmlns:a16="http://schemas.microsoft.com/office/drawing/2014/main" id="{6BB0D737-F137-44E5-8B87-A69CAA72A5B8}"/>
                </a:ext>
              </a:extLst>
            </p:cNvPr>
            <p:cNvSpPr/>
            <p:nvPr/>
          </p:nvSpPr>
          <p:spPr>
            <a:xfrm>
              <a:off x="772754" y="2810274"/>
              <a:ext cx="1708441" cy="128634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45" name="Straight Connector 44">
            <a:extLst>
              <a:ext uri="{FF2B5EF4-FFF2-40B4-BE49-F238E27FC236}">
                <a16:creationId xmlns:a16="http://schemas.microsoft.com/office/drawing/2014/main" id="{4C975423-7755-45F8-95CF-0D4F3B62B98F}"/>
              </a:ext>
            </a:extLst>
          </p:cNvPr>
          <p:cNvCxnSpPr/>
          <p:nvPr/>
        </p:nvCxnSpPr>
        <p:spPr>
          <a:xfrm>
            <a:off x="3479494" y="1814492"/>
            <a:ext cx="0" cy="4658628"/>
          </a:xfrm>
          <a:prstGeom prst="line">
            <a:avLst/>
          </a:prstGeom>
          <a:ln w="571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8A18506-66E1-4F98-AB05-195DE92EDC34}"/>
                  </a:ext>
                </a:extLst>
              </p:cNvPr>
              <p:cNvSpPr txBox="1"/>
              <p:nvPr/>
            </p:nvSpPr>
            <p:spPr>
              <a:xfrm>
                <a:off x="2994315" y="3045843"/>
                <a:ext cx="1394613"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0000" b="1" i="1" smtClean="0">
                          <a:solidFill>
                            <a:schemeClr val="tx1"/>
                          </a:solidFill>
                          <a:latin typeface="Cambria Math" panose="02040503050406030204" pitchFamily="18" charset="0"/>
                        </a:rPr>
                        <m:t>≈</m:t>
                      </m:r>
                    </m:oMath>
                  </m:oMathPara>
                </a14:m>
                <a:endParaRPr lang="ko-KR" altLang="en-US" sz="10000" b="1" dirty="0">
                  <a:solidFill>
                    <a:schemeClr val="tx1"/>
                  </a:solidFill>
                </a:endParaRPr>
              </a:p>
            </p:txBody>
          </p:sp>
        </mc:Choice>
        <mc:Fallback xmlns="">
          <p:sp>
            <p:nvSpPr>
              <p:cNvPr id="77" name="TextBox 76">
                <a:extLst>
                  <a:ext uri="{FF2B5EF4-FFF2-40B4-BE49-F238E27FC236}">
                    <a16:creationId xmlns:a16="http://schemas.microsoft.com/office/drawing/2014/main" id="{C8A18506-66E1-4F98-AB05-195DE92EDC34}"/>
                  </a:ext>
                </a:extLst>
              </p:cNvPr>
              <p:cNvSpPr txBox="1">
                <a:spLocks noRot="1" noChangeAspect="1" noMove="1" noResize="1" noEditPoints="1" noAdjustHandles="1" noChangeArrowheads="1" noChangeShapeType="1" noTextEdit="1"/>
              </p:cNvSpPr>
              <p:nvPr/>
            </p:nvSpPr>
            <p:spPr>
              <a:xfrm>
                <a:off x="2994315" y="3045843"/>
                <a:ext cx="1394613" cy="1538883"/>
              </a:xfrm>
              <a:prstGeom prst="rect">
                <a:avLst/>
              </a:prstGeom>
              <a:blipFill>
                <a:blip r:embed="rId3"/>
                <a:stretch>
                  <a:fillRect/>
                </a:stretch>
              </a:blipFill>
            </p:spPr>
            <p:txBody>
              <a:bodyPr/>
              <a:lstStyle/>
              <a:p>
                <a:r>
                  <a:rPr lang="ko-KR" altLang="en-US">
                    <a:noFill/>
                  </a:rPr>
                  <a:t> </a:t>
                </a:r>
              </a:p>
            </p:txBody>
          </p:sp>
        </mc:Fallback>
      </mc:AlternateContent>
      <p:sp>
        <p:nvSpPr>
          <p:cNvPr id="51" name="직사각형 4">
            <a:extLst>
              <a:ext uri="{FF2B5EF4-FFF2-40B4-BE49-F238E27FC236}">
                <a16:creationId xmlns:a16="http://schemas.microsoft.com/office/drawing/2014/main" id="{B82DC0B6-DA4F-4CC9-8C1D-5BAEB2B95C26}"/>
              </a:ext>
            </a:extLst>
          </p:cNvPr>
          <p:cNvSpPr/>
          <p:nvPr/>
        </p:nvSpPr>
        <p:spPr>
          <a:xfrm>
            <a:off x="4480630" y="169915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1</a:t>
            </a:r>
            <a:r>
              <a:rPr lang="en-US" altLang="ko-KR" sz="2000" baseline="30000" dirty="0">
                <a:latin typeface="Calibri" panose="020F0502020204030204" pitchFamily="34" charset="0"/>
                <a:cs typeface="Calibri" panose="020F0502020204030204" pitchFamily="34" charset="0"/>
              </a:rPr>
              <a:t>st</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52" name="직사각형 43">
            <a:extLst>
              <a:ext uri="{FF2B5EF4-FFF2-40B4-BE49-F238E27FC236}">
                <a16:creationId xmlns:a16="http://schemas.microsoft.com/office/drawing/2014/main" id="{E0B5D2B8-17E1-463A-AF61-0B16390FA059}"/>
              </a:ext>
            </a:extLst>
          </p:cNvPr>
          <p:cNvSpPr/>
          <p:nvPr/>
        </p:nvSpPr>
        <p:spPr>
          <a:xfrm>
            <a:off x="6813118" y="1699151"/>
            <a:ext cx="1756956"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3</a:t>
            </a:r>
            <a:r>
              <a:rPr lang="en-US" altLang="ko-KR" sz="2000" baseline="30000" dirty="0">
                <a:latin typeface="Calibri" panose="020F0502020204030204" pitchFamily="34" charset="0"/>
                <a:cs typeface="Calibri" panose="020F0502020204030204" pitchFamily="34" charset="0"/>
              </a:rPr>
              <a:t>rd</a:t>
            </a:r>
            <a:r>
              <a:rPr lang="en-US" altLang="ko-KR" sz="2000" dirty="0">
                <a:latin typeface="Calibri" panose="020F0502020204030204" pitchFamily="34" charset="0"/>
                <a:cs typeface="Calibri" panose="020F0502020204030204" pitchFamily="34" charset="0"/>
              </a:rPr>
              <a:t> mode </a:t>
            </a:r>
          </a:p>
          <a:p>
            <a:pPr algn="ctr"/>
            <a:r>
              <a:rPr lang="en-US" altLang="ko-KR" sz="2000" dirty="0">
                <a:latin typeface="Calibri" panose="020F0502020204030204" pitchFamily="34" charset="0"/>
                <a:cs typeface="Calibri" panose="020F0502020204030204" pitchFamily="34" charset="0"/>
              </a:rPr>
              <a:t>factor matrices</a:t>
            </a:r>
          </a:p>
        </p:txBody>
      </p:sp>
      <p:sp>
        <p:nvSpPr>
          <p:cNvPr id="53" name="직사각형 44">
            <a:extLst>
              <a:ext uri="{FF2B5EF4-FFF2-40B4-BE49-F238E27FC236}">
                <a16:creationId xmlns:a16="http://schemas.microsoft.com/office/drawing/2014/main" id="{FF87C2F6-6D65-4ECC-A651-639AC0AF0453}"/>
              </a:ext>
            </a:extLst>
          </p:cNvPr>
          <p:cNvSpPr/>
          <p:nvPr/>
        </p:nvSpPr>
        <p:spPr>
          <a:xfrm>
            <a:off x="9349166" y="1699151"/>
            <a:ext cx="1529329" cy="707886"/>
          </a:xfrm>
          <a:prstGeom prst="rect">
            <a:avLst/>
          </a:prstGeom>
        </p:spPr>
        <p:txBody>
          <a:bodyPr wrap="none">
            <a:spAutoFit/>
          </a:bodyPr>
          <a:lstStyle/>
          <a:p>
            <a:pPr algn="ctr"/>
            <a:r>
              <a:rPr lang="en-US" altLang="ko-KR" sz="2000" dirty="0">
                <a:latin typeface="Calibri" panose="020F0502020204030204" pitchFamily="34" charset="0"/>
                <a:cs typeface="Calibri" panose="020F0502020204030204" pitchFamily="34" charset="0"/>
              </a:rPr>
              <a:t>2</a:t>
            </a:r>
            <a:r>
              <a:rPr lang="en-US" altLang="ko-KR" sz="2000" baseline="30000" dirty="0">
                <a:latin typeface="Calibri" panose="020F0502020204030204" pitchFamily="34" charset="0"/>
                <a:cs typeface="Calibri" panose="020F0502020204030204" pitchFamily="34" charset="0"/>
              </a:rPr>
              <a:t>nd</a:t>
            </a:r>
            <a:r>
              <a:rPr lang="en-US" altLang="ko-KR" sz="2000" dirty="0">
                <a:latin typeface="Calibri" panose="020F0502020204030204" pitchFamily="34" charset="0"/>
                <a:cs typeface="Calibri" panose="020F0502020204030204" pitchFamily="34" charset="0"/>
              </a:rPr>
              <a:t> mode</a:t>
            </a:r>
          </a:p>
          <a:p>
            <a:pPr algn="ctr"/>
            <a:r>
              <a:rPr lang="en-US" altLang="ko-KR" sz="2000" dirty="0">
                <a:latin typeface="Calibri" panose="020F0502020204030204" pitchFamily="34" charset="0"/>
                <a:cs typeface="Calibri" panose="020F0502020204030204" pitchFamily="34" charset="0"/>
              </a:rPr>
              <a:t>factor matrix</a:t>
            </a:r>
          </a:p>
        </p:txBody>
      </p:sp>
      <p:sp>
        <p:nvSpPr>
          <p:cNvPr id="54" name="슬라이드 번호 개체 틀 3">
            <a:extLst>
              <a:ext uri="{FF2B5EF4-FFF2-40B4-BE49-F238E27FC236}">
                <a16:creationId xmlns:a16="http://schemas.microsoft.com/office/drawing/2014/main" id="{36D7EDF8-2478-4C7A-A05C-63AA0BB59680}"/>
              </a:ext>
            </a:extLst>
          </p:cNvPr>
          <p:cNvSpPr>
            <a:spLocks noGrp="1"/>
          </p:cNvSpPr>
          <p:nvPr>
            <p:ph type="sldNum" sz="quarter" idx="12"/>
          </p:nvPr>
        </p:nvSpPr>
        <p:spPr>
          <a:xfrm>
            <a:off x="8610600" y="6356350"/>
            <a:ext cx="2743200" cy="365125"/>
          </a:xfrm>
        </p:spPr>
        <p:txBody>
          <a:bodyPr/>
          <a:lstStyle/>
          <a:p>
            <a:fld id="{439E02B6-F1B5-4FE8-897B-C4C911F1FA68}" type="slidenum">
              <a:rPr lang="ko-KR" altLang="en-US" smtClean="0"/>
              <a:t>9</a:t>
            </a:fld>
            <a:endParaRPr lang="ko-KR" altLang="en-US"/>
          </a:p>
        </p:txBody>
      </p:sp>
      <p:sp>
        <p:nvSpPr>
          <p:cNvPr id="55" name="TextBox 54">
            <a:extLst>
              <a:ext uri="{FF2B5EF4-FFF2-40B4-BE49-F238E27FC236}">
                <a16:creationId xmlns:a16="http://schemas.microsoft.com/office/drawing/2014/main" id="{0C29D98E-5BEB-4988-B4D6-8A7D7EBFCA04}"/>
              </a:ext>
            </a:extLst>
          </p:cNvPr>
          <p:cNvSpPr txBox="1"/>
          <p:nvPr/>
        </p:nvSpPr>
        <p:spPr>
          <a:xfrm>
            <a:off x="769871" y="5258989"/>
            <a:ext cx="2043660"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Input irregular tensor</a:t>
            </a:r>
            <a:endParaRPr lang="ko-KR" altLang="en-US" sz="2400" dirty="0"/>
          </a:p>
        </p:txBody>
      </p:sp>
      <p:sp>
        <p:nvSpPr>
          <p:cNvPr id="56" name="TextBox 55">
            <a:extLst>
              <a:ext uri="{FF2B5EF4-FFF2-40B4-BE49-F238E27FC236}">
                <a16:creationId xmlns:a16="http://schemas.microsoft.com/office/drawing/2014/main" id="{F261CBEB-BC63-4285-994E-07A094AE5D4C}"/>
              </a:ext>
            </a:extLst>
          </p:cNvPr>
          <p:cNvSpPr txBox="1"/>
          <p:nvPr/>
        </p:nvSpPr>
        <p:spPr>
          <a:xfrm>
            <a:off x="6309857" y="5258989"/>
            <a:ext cx="3028674" cy="830997"/>
          </a:xfrm>
          <a:prstGeom prst="rect">
            <a:avLst/>
          </a:prstGeom>
          <a:noFill/>
        </p:spPr>
        <p:txBody>
          <a:bodyPr wrap="square" rtlCol="0">
            <a:spAutoFit/>
          </a:bodyPr>
          <a:lstStyle/>
          <a:p>
            <a:pPr algn="ctr"/>
            <a:r>
              <a:rPr lang="en-US" altLang="ko-KR" sz="2400" dirty="0">
                <a:latin typeface="Calibri" panose="020F0502020204030204" pitchFamily="34" charset="0"/>
                <a:cs typeface="Calibri" panose="020F0502020204030204" pitchFamily="34" charset="0"/>
              </a:rPr>
              <a:t>Approximation of</a:t>
            </a:r>
          </a:p>
          <a:p>
            <a:pPr algn="ctr"/>
            <a:r>
              <a:rPr lang="en-US" altLang="ko-KR" sz="2400" dirty="0">
                <a:latin typeface="Calibri" panose="020F0502020204030204" pitchFamily="34" charset="0"/>
                <a:cs typeface="Calibri" panose="020F0502020204030204" pitchFamily="34" charset="0"/>
              </a:rPr>
              <a:t>the input tensor</a:t>
            </a:r>
            <a:endParaRPr lang="ko-KR" altLang="en-US" sz="2400" dirty="0"/>
          </a:p>
        </p:txBody>
      </p:sp>
    </p:spTree>
    <p:extLst>
      <p:ext uri="{BB962C8B-B14F-4D97-AF65-F5344CB8AC3E}">
        <p14:creationId xmlns:p14="http://schemas.microsoft.com/office/powerpoint/2010/main" val="619481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2.6|2.5"/>
</p:tagLst>
</file>

<file path=ppt/tags/tag2.xml><?xml version="1.0" encoding="utf-8"?>
<p:tagLst xmlns:a="http://schemas.openxmlformats.org/drawingml/2006/main" xmlns:r="http://schemas.openxmlformats.org/officeDocument/2006/relationships" xmlns:p="http://schemas.openxmlformats.org/presentationml/2006/main">
  <p:tag name="TIMING" val="|3.2|2.6|2.5"/>
</p:tagLst>
</file>

<file path=ppt/tags/tag3.xml><?xml version="1.0" encoding="utf-8"?>
<p:tagLst xmlns:a="http://schemas.openxmlformats.org/drawingml/2006/main" xmlns:r="http://schemas.openxmlformats.org/officeDocument/2006/relationships" xmlns:p="http://schemas.openxmlformats.org/presentationml/2006/main">
  <p:tag name="TIMING" val="|14.7|9|7.5"/>
</p:tagLst>
</file>

<file path=ppt/tags/tag4.xml><?xml version="1.0" encoding="utf-8"?>
<p:tagLst xmlns:a="http://schemas.openxmlformats.org/drawingml/2006/main" xmlns:r="http://schemas.openxmlformats.org/officeDocument/2006/relationships" xmlns:p="http://schemas.openxmlformats.org/presentationml/2006/main">
  <p:tag name="TIMING" val="|4.7|4.3"/>
</p:tagLst>
</file>

<file path=ppt/theme/theme1.xml><?xml version="1.0" encoding="utf-8"?>
<a:theme xmlns:a="http://schemas.openxmlformats.org/drawingml/2006/main" name="format_jihoon_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_jihoon_presentation.potx" id="{A6E24CA1-B0CF-4577-824E-917589E7D412}" vid="{82C426CF-82D4-4FDE-9939-D509ECC5437C}"/>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format_jihoon_presentation</Template>
  <TotalTime>18473</TotalTime>
  <Words>2967</Words>
  <Application>Microsoft Office PowerPoint</Application>
  <PresentationFormat>와이드스크린</PresentationFormat>
  <Paragraphs>448</Paragraphs>
  <Slides>31</Slides>
  <Notes>31</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31</vt:i4>
      </vt:variant>
    </vt:vector>
  </HeadingPairs>
  <TitlesOfParts>
    <vt:vector size="40" baseType="lpstr">
      <vt:lpstr>Cambria Math</vt:lpstr>
      <vt:lpstr>Bahnschrift SemiBold</vt:lpstr>
      <vt:lpstr>Helvetica</vt:lpstr>
      <vt:lpstr>Calibri</vt:lpstr>
      <vt:lpstr>Arial</vt:lpstr>
      <vt:lpstr>맑은 고딕</vt:lpstr>
      <vt:lpstr>나눔스퀘어 Bold</vt:lpstr>
      <vt:lpstr>나눔스퀘어 ExtraBold</vt:lpstr>
      <vt:lpstr>format_jihoon_v2</vt:lpstr>
      <vt:lpstr>PowerPoint 프레젠테이션</vt:lpstr>
      <vt:lpstr>Tensor</vt:lpstr>
      <vt:lpstr>Irregular tensor</vt:lpstr>
      <vt:lpstr>Various real-world data are irregular tensors</vt:lpstr>
      <vt:lpstr>Problem definition</vt:lpstr>
      <vt:lpstr>Outline</vt:lpstr>
      <vt:lpstr>Previous lossy compression: PARAFAC2</vt:lpstr>
      <vt:lpstr>Previous lossy compression: PARAFAC2</vt:lpstr>
      <vt:lpstr>Previous lossy compression: PARAFAC2</vt:lpstr>
      <vt:lpstr>Previous lossy compression: PARAFAC2</vt:lpstr>
      <vt:lpstr>Outline</vt:lpstr>
      <vt:lpstr>Overview of Light-IT and Light-IT++</vt:lpstr>
      <vt:lpstr>Limited compression ability of PARAFAC2</vt:lpstr>
      <vt:lpstr>A1.  Vocabulary-based compression (Light-IT)</vt:lpstr>
      <vt:lpstr>Compression results using Light-IT</vt:lpstr>
      <vt:lpstr>Limited expressional ability of PARAFAC2 (and Light-IT)</vt:lpstr>
      <vt:lpstr>A2. Extension with a core tensor (Light-IT++)</vt:lpstr>
      <vt:lpstr>Training of Light-IT and Light-IT++</vt:lpstr>
      <vt:lpstr>A3. Sparse design</vt:lpstr>
      <vt:lpstr>A4. Higher-order design</vt:lpstr>
      <vt:lpstr>Outline</vt:lpstr>
      <vt:lpstr>Experimental settings: Datasets</vt:lpstr>
      <vt:lpstr>Experimental settings: Baselines</vt:lpstr>
      <vt:lpstr>Our methods are concise and precise</vt:lpstr>
      <vt:lpstr>All components of our methods are useful</vt:lpstr>
      <vt:lpstr>Our methods for sparse tensors are faster</vt:lpstr>
      <vt:lpstr>Our methods are scalable</vt:lpstr>
      <vt:lpstr>Total compression time</vt:lpstr>
      <vt:lpstr>Outline</vt:lpstr>
      <vt:lpstr>Conclusions</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SLUGGER: Lossless Hierarchical Summarization of Massive Graphs</dc:title>
  <dc:creator>user</dc:creator>
  <cp:lastModifiedBy>00076</cp:lastModifiedBy>
  <cp:revision>1260</cp:revision>
  <dcterms:created xsi:type="dcterms:W3CDTF">2023-04-06T04:26:41Z</dcterms:created>
  <dcterms:modified xsi:type="dcterms:W3CDTF">2024-08-29T09:04:40Z</dcterms:modified>
</cp:coreProperties>
</file>